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481" r:id="rId3"/>
    <p:sldId id="495" r:id="rId4"/>
    <p:sldId id="266" r:id="rId5"/>
    <p:sldId id="281" r:id="rId6"/>
    <p:sldId id="1158" r:id="rId7"/>
    <p:sldId id="1181" r:id="rId8"/>
    <p:sldId id="1182" r:id="rId9"/>
    <p:sldId id="492" r:id="rId10"/>
    <p:sldId id="1176" r:id="rId11"/>
    <p:sldId id="270" r:id="rId12"/>
    <p:sldId id="1177" r:id="rId13"/>
    <p:sldId id="1179" r:id="rId14"/>
    <p:sldId id="1186" r:id="rId15"/>
    <p:sldId id="1185" r:id="rId16"/>
    <p:sldId id="1178" r:id="rId17"/>
    <p:sldId id="1167" r:id="rId18"/>
    <p:sldId id="1168" r:id="rId19"/>
    <p:sldId id="263" r:id="rId20"/>
    <p:sldId id="1157" r:id="rId21"/>
    <p:sldId id="1170" r:id="rId22"/>
    <p:sldId id="1187" r:id="rId23"/>
    <p:sldId id="118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57"/>
    <p:restoredTop sz="78425"/>
  </p:normalViewPr>
  <p:slideViewPr>
    <p:cSldViewPr snapToGrid="0" snapToObjects="1">
      <p:cViewPr varScale="1">
        <p:scale>
          <a:sx n="84" d="100"/>
          <a:sy n="84" d="100"/>
        </p:scale>
        <p:origin x="122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26208F-F0B2-7A48-A26A-F7A6B0E9DE63}" type="datetimeFigureOut">
              <a:rPr lang="en-US" smtClean="0"/>
              <a:t>7/17/23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5E1053-F764-C94E-B6CA-840299E425F0}" type="slidenum">
              <a:rPr lang="en-US" smtClean="0"/>
              <a:t>‹#›</a:t>
            </a:fld>
            <a:endParaRPr lang="en-US"/>
          </a:p>
        </p:txBody>
      </p:sp>
    </p:spTree>
    <p:extLst>
      <p:ext uri="{BB962C8B-B14F-4D97-AF65-F5344CB8AC3E}">
        <p14:creationId xmlns:p14="http://schemas.microsoft.com/office/powerpoint/2010/main" val="3441303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Naloxone sublingual present only as abuse deterrent agent. Not well absorbed</a:t>
            </a:r>
          </a:p>
          <a:p>
            <a:r>
              <a:rPr lang="en-US" dirty="0"/>
              <a:t>The buprenorphine for pain products (patch and </a:t>
            </a:r>
            <a:r>
              <a:rPr lang="en-US" dirty="0" err="1"/>
              <a:t>Belbuca</a:t>
            </a:r>
            <a:r>
              <a:rPr lang="en-US" dirty="0"/>
              <a:t> films) are FAR lower doses than typical Suboxone for OUD and will NOT block the effect of other opioids.</a:t>
            </a:r>
          </a:p>
        </p:txBody>
      </p:sp>
    </p:spTree>
    <p:extLst>
      <p:ext uri="{BB962C8B-B14F-4D97-AF65-F5344CB8AC3E}">
        <p14:creationId xmlns:p14="http://schemas.microsoft.com/office/powerpoint/2010/main" val="55365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Study 1: </a:t>
            </a:r>
            <a:r>
              <a:rPr lang="en-US" dirty="0" err="1"/>
              <a:t>bup</a:t>
            </a:r>
            <a:r>
              <a:rPr lang="en-US" dirty="0"/>
              <a:t> was not worse than methadone – just opioid tolerance perhaps??</a:t>
            </a:r>
          </a:p>
          <a:p>
            <a:r>
              <a:rPr lang="en-US" dirty="0"/>
              <a:t>Study 2: </a:t>
            </a:r>
            <a:r>
              <a:rPr lang="en-US" dirty="0" err="1"/>
              <a:t>Bup</a:t>
            </a:r>
            <a:r>
              <a:rPr lang="en-US" dirty="0"/>
              <a:t> patients vs opioid naïve – higher PS cesarian no diff vaginal (mean </a:t>
            </a:r>
            <a:r>
              <a:rPr lang="en-US" dirty="0" err="1"/>
              <a:t>bup</a:t>
            </a:r>
            <a:r>
              <a:rPr lang="en-US" dirty="0"/>
              <a:t> dose wasn’t super high)</a:t>
            </a:r>
          </a:p>
        </p:txBody>
      </p:sp>
      <p:sp>
        <p:nvSpPr>
          <p:cNvPr id="4" name="Slide Number Placeholder 3"/>
          <p:cNvSpPr>
            <a:spLocks noGrp="1"/>
          </p:cNvSpPr>
          <p:nvPr>
            <p:ph type="sldNum" sz="quarter" idx="5"/>
          </p:nvPr>
        </p:nvSpPr>
        <p:spPr/>
        <p:txBody>
          <a:bodyPr/>
          <a:lstStyle/>
          <a:p>
            <a:fld id="{DA5E1053-F764-C94E-B6CA-840299E425F0}" type="slidenum">
              <a:rPr lang="en-US" smtClean="0"/>
              <a:t>16</a:t>
            </a:fld>
            <a:endParaRPr lang="en-US"/>
          </a:p>
        </p:txBody>
      </p:sp>
    </p:spTree>
    <p:extLst>
      <p:ext uri="{BB962C8B-B14F-4D97-AF65-F5344CB8AC3E}">
        <p14:creationId xmlns:p14="http://schemas.microsoft.com/office/powerpoint/2010/main" val="1424307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Holding </a:t>
            </a:r>
            <a:r>
              <a:rPr lang="en-US" dirty="0" err="1"/>
              <a:t>Bup</a:t>
            </a:r>
            <a:r>
              <a:rPr lang="en-US" dirty="0"/>
              <a:t>/Methadone on DOS vs giving on DOS – don’t hold it</a:t>
            </a:r>
          </a:p>
          <a:p>
            <a:r>
              <a:rPr lang="en-US" dirty="0"/>
              <a:t>Graph is OME in the first 24 </a:t>
            </a:r>
            <a:r>
              <a:rPr lang="en-US" dirty="0" err="1"/>
              <a:t>hrs</a:t>
            </a:r>
            <a:endParaRPr lang="en-US" dirty="0"/>
          </a:p>
        </p:txBody>
      </p:sp>
      <p:sp>
        <p:nvSpPr>
          <p:cNvPr id="4" name="Slide Number Placeholder 3"/>
          <p:cNvSpPr>
            <a:spLocks noGrp="1"/>
          </p:cNvSpPr>
          <p:nvPr>
            <p:ph type="sldNum" sz="quarter" idx="5"/>
          </p:nvPr>
        </p:nvSpPr>
        <p:spPr/>
        <p:txBody>
          <a:bodyPr/>
          <a:lstStyle/>
          <a:p>
            <a:fld id="{DA5E1053-F764-C94E-B6CA-840299E425F0}" type="slidenum">
              <a:rPr lang="en-US" smtClean="0"/>
              <a:t>17</a:t>
            </a:fld>
            <a:endParaRPr lang="en-US"/>
          </a:p>
        </p:txBody>
      </p:sp>
    </p:spTree>
    <p:extLst>
      <p:ext uri="{BB962C8B-B14F-4D97-AF65-F5344CB8AC3E}">
        <p14:creationId xmlns:p14="http://schemas.microsoft.com/office/powerpoint/2010/main" val="2436145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 review article in RAPM: recommended NO DOSE CHANGE, just divide TID postop</a:t>
            </a:r>
          </a:p>
        </p:txBody>
      </p:sp>
      <p:sp>
        <p:nvSpPr>
          <p:cNvPr id="4" name="Slide Number Placeholder 3"/>
          <p:cNvSpPr>
            <a:spLocks noGrp="1"/>
          </p:cNvSpPr>
          <p:nvPr>
            <p:ph type="sldNum" sz="quarter" idx="5"/>
          </p:nvPr>
        </p:nvSpPr>
        <p:spPr/>
        <p:txBody>
          <a:bodyPr/>
          <a:lstStyle/>
          <a:p>
            <a:fld id="{DA5E1053-F764-C94E-B6CA-840299E425F0}" type="slidenum">
              <a:rPr lang="en-US" smtClean="0"/>
              <a:t>18</a:t>
            </a:fld>
            <a:endParaRPr lang="en-US"/>
          </a:p>
        </p:txBody>
      </p:sp>
    </p:spTree>
    <p:extLst>
      <p:ext uri="{BB962C8B-B14F-4D97-AF65-F5344CB8AC3E}">
        <p14:creationId xmlns:p14="http://schemas.microsoft.com/office/powerpoint/2010/main" val="479313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Michigan Open </a:t>
            </a:r>
          </a:p>
        </p:txBody>
      </p:sp>
      <p:sp>
        <p:nvSpPr>
          <p:cNvPr id="4" name="Slide Number Placeholder 3"/>
          <p:cNvSpPr>
            <a:spLocks noGrp="1"/>
          </p:cNvSpPr>
          <p:nvPr>
            <p:ph type="sldNum" sz="quarter" idx="5"/>
          </p:nvPr>
        </p:nvSpPr>
        <p:spPr/>
        <p:txBody>
          <a:bodyPr/>
          <a:lstStyle/>
          <a:p>
            <a:fld id="{DA5E1053-F764-C94E-B6CA-840299E425F0}" type="slidenum">
              <a:rPr lang="en-US" smtClean="0"/>
              <a:t>19</a:t>
            </a:fld>
            <a:endParaRPr lang="en-US"/>
          </a:p>
        </p:txBody>
      </p:sp>
    </p:spTree>
    <p:extLst>
      <p:ext uri="{BB962C8B-B14F-4D97-AF65-F5344CB8AC3E}">
        <p14:creationId xmlns:p14="http://schemas.microsoft.com/office/powerpoint/2010/main" val="1374309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University of Michigan</a:t>
            </a:r>
          </a:p>
        </p:txBody>
      </p:sp>
      <p:sp>
        <p:nvSpPr>
          <p:cNvPr id="4" name="Slide Number Placeholder 3"/>
          <p:cNvSpPr>
            <a:spLocks noGrp="1"/>
          </p:cNvSpPr>
          <p:nvPr>
            <p:ph type="sldNum" sz="quarter" idx="5"/>
          </p:nvPr>
        </p:nvSpPr>
        <p:spPr/>
        <p:txBody>
          <a:bodyPr/>
          <a:lstStyle/>
          <a:p>
            <a:fld id="{DA5E1053-F764-C94E-B6CA-840299E425F0}" type="slidenum">
              <a:rPr lang="en-US" smtClean="0"/>
              <a:t>20</a:t>
            </a:fld>
            <a:endParaRPr lang="en-US"/>
          </a:p>
        </p:txBody>
      </p:sp>
    </p:spTree>
    <p:extLst>
      <p:ext uri="{BB962C8B-B14F-4D97-AF65-F5344CB8AC3E}">
        <p14:creationId xmlns:p14="http://schemas.microsoft.com/office/powerpoint/2010/main" val="1905164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Differences from U Michigan: MGH cut to 16mg day before surgery, 8mg day of surgery then 4mg BID inpatient after surgery vs </a:t>
            </a:r>
            <a:r>
              <a:rPr lang="en-US" dirty="0" err="1"/>
              <a:t>Umichg</a:t>
            </a:r>
            <a:r>
              <a:rPr lang="en-US" dirty="0"/>
              <a:t> cut to 16 day before and then 8mg morning of surgery, then 4mg TID after</a:t>
            </a:r>
          </a:p>
        </p:txBody>
      </p:sp>
      <p:sp>
        <p:nvSpPr>
          <p:cNvPr id="4" name="Slide Number Placeholder 3"/>
          <p:cNvSpPr>
            <a:spLocks noGrp="1"/>
          </p:cNvSpPr>
          <p:nvPr>
            <p:ph type="sldNum" sz="quarter" idx="5"/>
          </p:nvPr>
        </p:nvSpPr>
        <p:spPr/>
        <p:txBody>
          <a:bodyPr/>
          <a:lstStyle/>
          <a:p>
            <a:fld id="{DA5E1053-F764-C94E-B6CA-840299E425F0}" type="slidenum">
              <a:rPr lang="en-US" smtClean="0"/>
              <a:t>21</a:t>
            </a:fld>
            <a:endParaRPr lang="en-US"/>
          </a:p>
        </p:txBody>
      </p:sp>
    </p:spTree>
    <p:extLst>
      <p:ext uri="{BB962C8B-B14F-4D97-AF65-F5344CB8AC3E}">
        <p14:creationId xmlns:p14="http://schemas.microsoft.com/office/powerpoint/2010/main" val="3868238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5E1053-F764-C94E-B6CA-840299E425F0}" type="slidenum">
              <a:rPr lang="en-US" smtClean="0"/>
              <a:t>23</a:t>
            </a:fld>
            <a:endParaRPr lang="en-US"/>
          </a:p>
        </p:txBody>
      </p:sp>
    </p:spTree>
    <p:extLst>
      <p:ext uri="{BB962C8B-B14F-4D97-AF65-F5344CB8AC3E}">
        <p14:creationId xmlns:p14="http://schemas.microsoft.com/office/powerpoint/2010/main" val="3504510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bg1"/>
                </a:solidFill>
                <a:effectLst/>
                <a:latin typeface="+mn-lt"/>
                <a:ea typeface="+mn-ea"/>
                <a:cs typeface="+mn-cs"/>
              </a:rPr>
              <a:t>aLog</a:t>
            </a:r>
            <a:r>
              <a:rPr lang="en-US" sz="1200" b="0" i="0" kern="1200" dirty="0">
                <a:solidFill>
                  <a:schemeClr val="bg1"/>
                </a:solidFill>
                <a:effectLst/>
                <a:latin typeface="+mn-lt"/>
                <a:ea typeface="+mn-ea"/>
                <a:cs typeface="+mn-cs"/>
              </a:rPr>
              <a:t> P corresponds to the logarithm of the ratio of the concentrations of the studied compound in octanol and in water: </a:t>
            </a:r>
            <a:r>
              <a:rPr lang="en-US" sz="1200" b="0" i="0" kern="1200" dirty="0" err="1">
                <a:solidFill>
                  <a:schemeClr val="bg1"/>
                </a:solidFill>
                <a:effectLst/>
                <a:latin typeface="+mn-lt"/>
                <a:ea typeface="+mn-ea"/>
                <a:cs typeface="+mn-cs"/>
              </a:rPr>
              <a:t>LogP</a:t>
            </a:r>
            <a:r>
              <a:rPr lang="en-US" sz="1200" b="0" i="0" kern="1200" dirty="0">
                <a:solidFill>
                  <a:schemeClr val="bg1"/>
                </a:solidFill>
                <a:effectLst/>
                <a:latin typeface="+mn-lt"/>
                <a:ea typeface="+mn-ea"/>
                <a:cs typeface="+mn-cs"/>
              </a:rPr>
              <a:t> = Log (</a:t>
            </a:r>
            <a:r>
              <a:rPr lang="en-US" sz="1200" b="0" i="0" kern="1200" dirty="0" err="1">
                <a:solidFill>
                  <a:schemeClr val="bg1"/>
                </a:solidFill>
                <a:effectLst/>
                <a:latin typeface="+mn-lt"/>
                <a:ea typeface="+mn-ea"/>
                <a:cs typeface="+mn-cs"/>
              </a:rPr>
              <a:t>Coct</a:t>
            </a:r>
            <a:r>
              <a:rPr lang="en-US" sz="1200" b="0" i="0" kern="1200" dirty="0">
                <a:solidFill>
                  <a:schemeClr val="bg1"/>
                </a:solidFill>
                <a:effectLst/>
                <a:latin typeface="+mn-lt"/>
                <a:ea typeface="+mn-ea"/>
                <a:cs typeface="+mn-cs"/>
              </a:rPr>
              <a:t>/</a:t>
            </a:r>
            <a:r>
              <a:rPr lang="en-US" sz="1200" b="0" i="0" kern="1200" dirty="0" err="1">
                <a:solidFill>
                  <a:schemeClr val="bg1"/>
                </a:solidFill>
                <a:effectLst/>
                <a:latin typeface="+mn-lt"/>
                <a:ea typeface="+mn-ea"/>
                <a:cs typeface="+mn-cs"/>
              </a:rPr>
              <a:t>Cwater</a:t>
            </a:r>
            <a:r>
              <a:rPr lang="en-US" sz="1200" b="0" i="0" kern="1200" dirty="0">
                <a:solidFill>
                  <a:schemeClr val="bg1"/>
                </a:solidFill>
                <a:effectLst/>
                <a:latin typeface="+mn-lt"/>
                <a:ea typeface="+mn-ea"/>
                <a:cs typeface="+mn-cs"/>
              </a:rPr>
              <a:t>).</a:t>
            </a:r>
          </a:p>
          <a:p>
            <a:r>
              <a:rPr lang="en-US" sz="1200" b="0" i="0" kern="1200" dirty="0">
                <a:solidFill>
                  <a:schemeClr val="bg1"/>
                </a:solidFill>
                <a:effectLst/>
                <a:latin typeface="+mn-lt"/>
                <a:ea typeface="+mn-ea"/>
                <a:cs typeface="+mn-cs"/>
              </a:rPr>
              <a:t>The partition coefficient refers to the concentration ratio of un-ionized compound (distribution coefficient refers to the concentration ratio of all species of the compound (ionized plus un-ionized).</a:t>
            </a:r>
          </a:p>
          <a:p>
            <a:r>
              <a:rPr lang="en-US" sz="1200" b="0" i="0" kern="1200" dirty="0">
                <a:solidFill>
                  <a:schemeClr val="bg1"/>
                </a:solidFill>
                <a:effectLst/>
                <a:latin typeface="+mn-lt"/>
                <a:ea typeface="+mn-ea"/>
                <a:cs typeface="+mn-cs"/>
              </a:rPr>
              <a:t>Most commonly, one of the solvents is water, and the second is hydrophobic, such as 1-octanol.[3] </a:t>
            </a:r>
            <a:br>
              <a:rPr lang="en-US" sz="1200" b="0" i="0" kern="1200" dirty="0">
                <a:solidFill>
                  <a:schemeClr val="bg1"/>
                </a:solidFill>
                <a:effectLst/>
                <a:latin typeface="+mn-lt"/>
                <a:ea typeface="+mn-ea"/>
                <a:cs typeface="+mn-cs"/>
              </a:rPr>
            </a:br>
            <a:r>
              <a:rPr lang="en-US" sz="1200" b="0" i="0" kern="1200" dirty="0">
                <a:solidFill>
                  <a:schemeClr val="bg1"/>
                </a:solidFill>
                <a:effectLst/>
                <a:latin typeface="+mn-lt"/>
                <a:ea typeface="+mn-ea"/>
                <a:cs typeface="+mn-cs"/>
              </a:rPr>
              <a:t>The partition coefficient measures how hydrophilic or hydrophobic a chemical substance is.</a:t>
            </a:r>
            <a:br>
              <a:rPr lang="en-US" sz="1200" b="0" i="0" kern="1200" dirty="0">
                <a:solidFill>
                  <a:schemeClr val="bg1"/>
                </a:solidFill>
                <a:effectLst/>
                <a:latin typeface="+mn-lt"/>
                <a:ea typeface="+mn-ea"/>
                <a:cs typeface="+mn-cs"/>
              </a:rPr>
            </a:br>
            <a:r>
              <a:rPr lang="en-US" sz="1200" b="0" i="0" kern="1200" dirty="0">
                <a:solidFill>
                  <a:schemeClr val="bg1"/>
                </a:solidFill>
                <a:effectLst/>
                <a:latin typeface="+mn-lt"/>
                <a:ea typeface="+mn-ea"/>
                <a:cs typeface="+mn-cs"/>
              </a:rPr>
              <a:t>Partition coefficients are useful in estimating the distribution of drugs within the body.</a:t>
            </a:r>
            <a:br>
              <a:rPr lang="en-US" sz="1200" b="0" i="0" kern="1200" dirty="0">
                <a:solidFill>
                  <a:schemeClr val="bg1"/>
                </a:solidFill>
                <a:effectLst/>
                <a:latin typeface="+mn-lt"/>
                <a:ea typeface="+mn-ea"/>
                <a:cs typeface="+mn-cs"/>
              </a:rPr>
            </a:br>
            <a:r>
              <a:rPr lang="en-US" sz="1200" b="0" i="0" kern="1200" dirty="0">
                <a:solidFill>
                  <a:schemeClr val="bg1"/>
                </a:solidFill>
                <a:effectLst/>
                <a:latin typeface="+mn-lt"/>
                <a:ea typeface="+mn-ea"/>
                <a:cs typeface="+mn-cs"/>
              </a:rPr>
              <a:t>Hydrophobic drugs with high octanol-water partition coefficients are mainly distributed to hydrophobic areas such as lipid bilayers of cells.</a:t>
            </a:r>
            <a:br>
              <a:rPr lang="en-US" sz="1200" b="0" i="0" kern="1200" dirty="0">
                <a:solidFill>
                  <a:schemeClr val="bg1"/>
                </a:solidFill>
                <a:effectLst/>
                <a:latin typeface="+mn-lt"/>
                <a:ea typeface="+mn-ea"/>
                <a:cs typeface="+mn-cs"/>
              </a:rPr>
            </a:br>
            <a:r>
              <a:rPr lang="en-US" sz="1200" b="0" i="0" kern="1200" dirty="0">
                <a:solidFill>
                  <a:schemeClr val="bg1"/>
                </a:solidFill>
                <a:effectLst/>
                <a:latin typeface="+mn-lt"/>
                <a:ea typeface="+mn-ea"/>
                <a:cs typeface="+mn-cs"/>
              </a:rPr>
              <a:t>Conversely, hydrophilic drugs (low octanol/water partition coefficients) are found primarily in aqueous regions such as blood serum.</a:t>
            </a:r>
          </a:p>
          <a:p>
            <a:r>
              <a:rPr lang="en-US" sz="1200" b="0" i="0" kern="1200" dirty="0">
                <a:solidFill>
                  <a:schemeClr val="bg1"/>
                </a:solidFill>
                <a:effectLst/>
                <a:latin typeface="+mn-lt"/>
                <a:ea typeface="+mn-ea"/>
                <a:cs typeface="+mn-cs"/>
              </a:rPr>
              <a:t>A drug's distribution coefficient strongly affects how easily the drug can reach its intended target in the body, how strong an effect it will have once it reaches its target, and how long it will remain in the body in an active form.</a:t>
            </a:r>
          </a:p>
          <a:p>
            <a:endParaRPr lang="en-US" dirty="0">
              <a:solidFill>
                <a:schemeClr val="bg1"/>
              </a:solidFill>
            </a:endParaRPr>
          </a:p>
          <a:p>
            <a:endParaRPr lang="en-US" dirty="0">
              <a:solidFill>
                <a:schemeClr val="bg1"/>
              </a:solidFill>
            </a:endParaRPr>
          </a:p>
        </p:txBody>
      </p:sp>
      <p:sp>
        <p:nvSpPr>
          <p:cNvPr id="4" name="Slide Number Placeholder 3"/>
          <p:cNvSpPr>
            <a:spLocks noGrp="1"/>
          </p:cNvSpPr>
          <p:nvPr>
            <p:ph type="sldNum" sz="quarter" idx="5"/>
          </p:nvPr>
        </p:nvSpPr>
        <p:spPr/>
        <p:txBody>
          <a:bodyPr/>
          <a:lstStyle/>
          <a:p>
            <a:fld id="{DA5E1053-F764-C94E-B6CA-840299E425F0}" type="slidenum">
              <a:rPr lang="en-US" smtClean="0"/>
              <a:t>7</a:t>
            </a:fld>
            <a:endParaRPr lang="en-US"/>
          </a:p>
        </p:txBody>
      </p:sp>
    </p:spTree>
    <p:extLst>
      <p:ext uri="{BB962C8B-B14F-4D97-AF65-F5344CB8AC3E}">
        <p14:creationId xmlns:p14="http://schemas.microsoft.com/office/powerpoint/2010/main" val="3559978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1:80 a 24mg/d suboxone = 1900 OME</a:t>
            </a:r>
          </a:p>
          <a:p>
            <a:r>
              <a:rPr lang="en-US" dirty="0"/>
              <a:t>Using grey table 20mcg patch = 48 OME = 960 SL </a:t>
            </a:r>
            <a:r>
              <a:rPr lang="en-US" dirty="0" err="1"/>
              <a:t>bup</a:t>
            </a:r>
            <a:r>
              <a:rPr lang="en-US" dirty="0"/>
              <a:t> </a:t>
            </a:r>
          </a:p>
          <a:p>
            <a:r>
              <a:rPr lang="en-US" dirty="0"/>
              <a:t>If it were 24mg SL </a:t>
            </a:r>
            <a:r>
              <a:rPr lang="en-US" dirty="0" err="1"/>
              <a:t>bup</a:t>
            </a:r>
            <a:r>
              <a:rPr lang="en-US" dirty="0"/>
              <a:t> that would be 1200 OME</a:t>
            </a:r>
          </a:p>
        </p:txBody>
      </p:sp>
      <p:sp>
        <p:nvSpPr>
          <p:cNvPr id="4" name="Slide Number Placeholder 3"/>
          <p:cNvSpPr>
            <a:spLocks noGrp="1"/>
          </p:cNvSpPr>
          <p:nvPr>
            <p:ph type="sldNum" sz="quarter" idx="5"/>
          </p:nvPr>
        </p:nvSpPr>
        <p:spPr/>
        <p:txBody>
          <a:bodyPr/>
          <a:lstStyle/>
          <a:p>
            <a:fld id="{DA5E1053-F764-C94E-B6CA-840299E425F0}" type="slidenum">
              <a:rPr lang="en-US" smtClean="0"/>
              <a:t>8</a:t>
            </a:fld>
            <a:endParaRPr lang="en-US"/>
          </a:p>
        </p:txBody>
      </p:sp>
    </p:spTree>
    <p:extLst>
      <p:ext uri="{BB962C8B-B14F-4D97-AF65-F5344CB8AC3E}">
        <p14:creationId xmlns:p14="http://schemas.microsoft.com/office/powerpoint/2010/main" val="1690335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DBPC dose omission study with hydromorphone IV challenge and assessment of withdrawal </a:t>
            </a:r>
            <a:r>
              <a:rPr lang="en-US" dirty="0" err="1"/>
              <a:t>sx</a:t>
            </a:r>
            <a:r>
              <a:rPr lang="en-US" dirty="0"/>
              <a:t> administered hydromorphone IM @ 1 </a:t>
            </a:r>
            <a:r>
              <a:rPr lang="en-US" dirty="0" err="1"/>
              <a:t>hr</a:t>
            </a:r>
            <a:r>
              <a:rPr lang="en-US" dirty="0"/>
              <a:t> intervals dose of 0, 6, 6, 12 mg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Unclear if agonist </a:t>
            </a:r>
            <a:r>
              <a:rPr lang="en-US" dirty="0" err="1"/>
              <a:t>sx</a:t>
            </a:r>
            <a:r>
              <a:rPr lang="en-US" dirty="0"/>
              <a:t> suppression is same as analgesia suppression</a:t>
            </a:r>
          </a:p>
          <a:p>
            <a:endParaRPr lang="en-US" dirty="0"/>
          </a:p>
        </p:txBody>
      </p:sp>
      <p:sp>
        <p:nvSpPr>
          <p:cNvPr id="4" name="Slide Number Placeholder 3"/>
          <p:cNvSpPr>
            <a:spLocks noGrp="1"/>
          </p:cNvSpPr>
          <p:nvPr>
            <p:ph type="sldNum" sz="quarter" idx="5"/>
          </p:nvPr>
        </p:nvSpPr>
        <p:spPr/>
        <p:txBody>
          <a:bodyPr/>
          <a:lstStyle/>
          <a:p>
            <a:fld id="{DA5E1053-F764-C94E-B6CA-840299E425F0}" type="slidenum">
              <a:rPr lang="en-US" smtClean="0"/>
              <a:t>10</a:t>
            </a:fld>
            <a:endParaRPr lang="en-US"/>
          </a:p>
        </p:txBody>
      </p:sp>
    </p:spTree>
    <p:extLst>
      <p:ext uri="{BB962C8B-B14F-4D97-AF65-F5344CB8AC3E}">
        <p14:creationId xmlns:p14="http://schemas.microsoft.com/office/powerpoint/2010/main" val="1657105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Study: 5 </a:t>
            </a:r>
            <a:r>
              <a:rPr lang="en-US" dirty="0" err="1"/>
              <a:t>bup</a:t>
            </a:r>
            <a:r>
              <a:rPr lang="en-US" dirty="0"/>
              <a:t> maintained heroin addicts on 32mg 16mg 2mg and 0 mg </a:t>
            </a:r>
            <a:r>
              <a:rPr lang="en-US" dirty="0" err="1"/>
              <a:t>bup</a:t>
            </a:r>
            <a:endParaRPr lang="en-US" dirty="0"/>
          </a:p>
        </p:txBody>
      </p:sp>
      <p:sp>
        <p:nvSpPr>
          <p:cNvPr id="4" name="Slide Number Placeholder 3"/>
          <p:cNvSpPr>
            <a:spLocks noGrp="1"/>
          </p:cNvSpPr>
          <p:nvPr>
            <p:ph type="sldNum" sz="quarter" idx="5"/>
          </p:nvPr>
        </p:nvSpPr>
        <p:spPr/>
        <p:txBody>
          <a:bodyPr/>
          <a:lstStyle/>
          <a:p>
            <a:fld id="{DA5E1053-F764-C94E-B6CA-840299E425F0}" type="slidenum">
              <a:rPr lang="en-US" smtClean="0"/>
              <a:t>11</a:t>
            </a:fld>
            <a:endParaRPr lang="en-US"/>
          </a:p>
        </p:txBody>
      </p:sp>
    </p:spTree>
    <p:extLst>
      <p:ext uri="{BB962C8B-B14F-4D97-AF65-F5344CB8AC3E}">
        <p14:creationId xmlns:p14="http://schemas.microsoft.com/office/powerpoint/2010/main" val="1291667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dose increases Morphine analgesia increases. As dose increases buprenorphine analgesia plateaus</a:t>
            </a:r>
          </a:p>
          <a:p>
            <a:endParaRPr lang="en-US" dirty="0"/>
          </a:p>
          <a:p>
            <a:r>
              <a:rPr lang="en-US" dirty="0"/>
              <a:t>Tail flick test dose response curve</a:t>
            </a:r>
          </a:p>
          <a:p>
            <a:r>
              <a:rPr lang="en-US" dirty="0"/>
              <a:t>ORL-1 receptor activation hypothesized to block analgesia and </a:t>
            </a:r>
            <a:r>
              <a:rPr lang="en-US" dirty="0" err="1"/>
              <a:t>Bup</a:t>
            </a:r>
            <a:r>
              <a:rPr lang="en-US" dirty="0"/>
              <a:t> activates ORL-1 receptors. ORL-1 knockout mice had greater analgesia with </a:t>
            </a:r>
            <a:r>
              <a:rPr lang="en-US" dirty="0" err="1"/>
              <a:t>Bup</a:t>
            </a:r>
            <a:r>
              <a:rPr lang="en-US" dirty="0"/>
              <a:t> but not with morphine</a:t>
            </a:r>
          </a:p>
          <a:p>
            <a:endParaRPr lang="en-US" dirty="0"/>
          </a:p>
        </p:txBody>
      </p:sp>
      <p:sp>
        <p:nvSpPr>
          <p:cNvPr id="4" name="Slide Number Placeholder 3"/>
          <p:cNvSpPr>
            <a:spLocks noGrp="1"/>
          </p:cNvSpPr>
          <p:nvPr>
            <p:ph type="sldNum" sz="quarter" idx="5"/>
          </p:nvPr>
        </p:nvSpPr>
        <p:spPr/>
        <p:txBody>
          <a:bodyPr/>
          <a:lstStyle/>
          <a:p>
            <a:fld id="{DA5E1053-F764-C94E-B6CA-840299E425F0}" type="slidenum">
              <a:rPr lang="en-US" smtClean="0"/>
              <a:t>12</a:t>
            </a:fld>
            <a:endParaRPr lang="en-US"/>
          </a:p>
        </p:txBody>
      </p:sp>
    </p:spTree>
    <p:extLst>
      <p:ext uri="{BB962C8B-B14F-4D97-AF65-F5344CB8AC3E}">
        <p14:creationId xmlns:p14="http://schemas.microsoft.com/office/powerpoint/2010/main" val="924253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5E1053-F764-C94E-B6CA-840299E425F0}" type="slidenum">
              <a:rPr lang="en-US" smtClean="0"/>
              <a:t>13</a:t>
            </a:fld>
            <a:endParaRPr lang="en-US"/>
          </a:p>
        </p:txBody>
      </p:sp>
    </p:spTree>
    <p:extLst>
      <p:ext uri="{BB962C8B-B14F-4D97-AF65-F5344CB8AC3E}">
        <p14:creationId xmlns:p14="http://schemas.microsoft.com/office/powerpoint/2010/main" val="467987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healthy volunteers, experimental pain stimulus</a:t>
            </a:r>
          </a:p>
          <a:p>
            <a:r>
              <a:rPr lang="en-US" dirty="0"/>
              <a:t>No difference between doses on respiratory depression</a:t>
            </a:r>
          </a:p>
          <a:p>
            <a:r>
              <a:rPr lang="en-US" dirty="0"/>
              <a:t>More analgesia at higher dose</a:t>
            </a:r>
          </a:p>
          <a:p>
            <a:r>
              <a:rPr lang="en-US" dirty="0"/>
              <a:t>Only gave 2 doses IV. Assuming 30% bioavailability of Suboxone the 0.4mg dose is equivalent to 1.3mg of Suboxone</a:t>
            </a:r>
          </a:p>
        </p:txBody>
      </p:sp>
      <p:sp>
        <p:nvSpPr>
          <p:cNvPr id="4" name="Slide Number Placeholder 3"/>
          <p:cNvSpPr>
            <a:spLocks noGrp="1"/>
          </p:cNvSpPr>
          <p:nvPr>
            <p:ph type="sldNum" sz="quarter" idx="5"/>
          </p:nvPr>
        </p:nvSpPr>
        <p:spPr/>
        <p:txBody>
          <a:bodyPr/>
          <a:lstStyle/>
          <a:p>
            <a:fld id="{DA5E1053-F764-C94E-B6CA-840299E425F0}" type="slidenum">
              <a:rPr lang="en-US" smtClean="0"/>
              <a:t>14</a:t>
            </a:fld>
            <a:endParaRPr lang="en-US"/>
          </a:p>
        </p:txBody>
      </p:sp>
    </p:spTree>
    <p:extLst>
      <p:ext uri="{BB962C8B-B14F-4D97-AF65-F5344CB8AC3E}">
        <p14:creationId xmlns:p14="http://schemas.microsoft.com/office/powerpoint/2010/main" val="604791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Column: case reports of buprenorphine interfering</a:t>
            </a:r>
          </a:p>
          <a:p>
            <a:r>
              <a:rPr lang="en-US" dirty="0"/>
              <a:t>Right Column: case report of using extra </a:t>
            </a:r>
            <a:r>
              <a:rPr lang="en-US" dirty="0" err="1"/>
              <a:t>bup</a:t>
            </a:r>
            <a:r>
              <a:rPr lang="en-US" dirty="0"/>
              <a:t> successfully and case series of good pain control</a:t>
            </a:r>
          </a:p>
        </p:txBody>
      </p:sp>
      <p:sp>
        <p:nvSpPr>
          <p:cNvPr id="4" name="Slide Number Placeholder 3"/>
          <p:cNvSpPr>
            <a:spLocks noGrp="1"/>
          </p:cNvSpPr>
          <p:nvPr>
            <p:ph type="sldNum" sz="quarter" idx="5"/>
          </p:nvPr>
        </p:nvSpPr>
        <p:spPr/>
        <p:txBody>
          <a:bodyPr/>
          <a:lstStyle/>
          <a:p>
            <a:fld id="{DA5E1053-F764-C94E-B6CA-840299E425F0}" type="slidenum">
              <a:rPr lang="en-US" smtClean="0"/>
              <a:t>15</a:t>
            </a:fld>
            <a:endParaRPr lang="en-US"/>
          </a:p>
        </p:txBody>
      </p:sp>
    </p:spTree>
    <p:extLst>
      <p:ext uri="{BB962C8B-B14F-4D97-AF65-F5344CB8AC3E}">
        <p14:creationId xmlns:p14="http://schemas.microsoft.com/office/powerpoint/2010/main" val="707274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A57D9-7847-0C46-A903-6C0887A45E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DDE82E-2F78-4640-A3EA-262C8D2583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551FF4-D06D-7641-B2A4-881D10D53583}"/>
              </a:ext>
            </a:extLst>
          </p:cNvPr>
          <p:cNvSpPr>
            <a:spLocks noGrp="1"/>
          </p:cNvSpPr>
          <p:nvPr>
            <p:ph type="dt" sz="half" idx="10"/>
          </p:nvPr>
        </p:nvSpPr>
        <p:spPr/>
        <p:txBody>
          <a:bodyPr/>
          <a:lstStyle/>
          <a:p>
            <a:fld id="{6AC8501B-090B-DD4A-84F6-2B98A21290BA}" type="datetimeFigureOut">
              <a:rPr lang="en-US" smtClean="0"/>
              <a:t>7/17/23</a:t>
            </a:fld>
            <a:endParaRPr lang="en-US"/>
          </a:p>
        </p:txBody>
      </p:sp>
      <p:sp>
        <p:nvSpPr>
          <p:cNvPr id="5" name="Footer Placeholder 4">
            <a:extLst>
              <a:ext uri="{FF2B5EF4-FFF2-40B4-BE49-F238E27FC236}">
                <a16:creationId xmlns:a16="http://schemas.microsoft.com/office/drawing/2014/main" id="{76074A4D-70EA-584A-8F63-633D850E5F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B69278-FDCB-E44C-8D80-F40ED19DD029}"/>
              </a:ext>
            </a:extLst>
          </p:cNvPr>
          <p:cNvSpPr>
            <a:spLocks noGrp="1"/>
          </p:cNvSpPr>
          <p:nvPr>
            <p:ph type="sldNum" sz="quarter" idx="12"/>
          </p:nvPr>
        </p:nvSpPr>
        <p:spPr/>
        <p:txBody>
          <a:bodyPr/>
          <a:lstStyle/>
          <a:p>
            <a:fld id="{D5B90937-20E7-2F4B-A2A6-52A858A4E568}" type="slidenum">
              <a:rPr lang="en-US" smtClean="0"/>
              <a:t>‹#›</a:t>
            </a:fld>
            <a:endParaRPr lang="en-US"/>
          </a:p>
        </p:txBody>
      </p:sp>
    </p:spTree>
    <p:extLst>
      <p:ext uri="{BB962C8B-B14F-4D97-AF65-F5344CB8AC3E}">
        <p14:creationId xmlns:p14="http://schemas.microsoft.com/office/powerpoint/2010/main" val="2719064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89876-C57F-9C49-9FEC-0CF0374B6D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429F29-3D3A-2645-A15D-B9A183C254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B9C32F-1E63-6E40-9AB6-09E0493A2DA0}"/>
              </a:ext>
            </a:extLst>
          </p:cNvPr>
          <p:cNvSpPr>
            <a:spLocks noGrp="1"/>
          </p:cNvSpPr>
          <p:nvPr>
            <p:ph type="dt" sz="half" idx="10"/>
          </p:nvPr>
        </p:nvSpPr>
        <p:spPr/>
        <p:txBody>
          <a:bodyPr/>
          <a:lstStyle/>
          <a:p>
            <a:fld id="{6AC8501B-090B-DD4A-84F6-2B98A21290BA}" type="datetimeFigureOut">
              <a:rPr lang="en-US" smtClean="0"/>
              <a:t>7/17/23</a:t>
            </a:fld>
            <a:endParaRPr lang="en-US"/>
          </a:p>
        </p:txBody>
      </p:sp>
      <p:sp>
        <p:nvSpPr>
          <p:cNvPr id="5" name="Footer Placeholder 4">
            <a:extLst>
              <a:ext uri="{FF2B5EF4-FFF2-40B4-BE49-F238E27FC236}">
                <a16:creationId xmlns:a16="http://schemas.microsoft.com/office/drawing/2014/main" id="{F60CC3F6-FB66-3C4B-B598-1145510424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8C6A8D-1EFE-CA4D-9288-A307FD36D0A9}"/>
              </a:ext>
            </a:extLst>
          </p:cNvPr>
          <p:cNvSpPr>
            <a:spLocks noGrp="1"/>
          </p:cNvSpPr>
          <p:nvPr>
            <p:ph type="sldNum" sz="quarter" idx="12"/>
          </p:nvPr>
        </p:nvSpPr>
        <p:spPr/>
        <p:txBody>
          <a:bodyPr/>
          <a:lstStyle/>
          <a:p>
            <a:fld id="{D5B90937-20E7-2F4B-A2A6-52A858A4E568}" type="slidenum">
              <a:rPr lang="en-US" smtClean="0"/>
              <a:t>‹#›</a:t>
            </a:fld>
            <a:endParaRPr lang="en-US"/>
          </a:p>
        </p:txBody>
      </p:sp>
    </p:spTree>
    <p:extLst>
      <p:ext uri="{BB962C8B-B14F-4D97-AF65-F5344CB8AC3E}">
        <p14:creationId xmlns:p14="http://schemas.microsoft.com/office/powerpoint/2010/main" val="3482430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CBFF5D-AF4F-B44B-836C-BF4E00D4A6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695086-822D-A14C-ADBF-7EC59BD093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7E83B3-0D78-A543-B12A-6D03742CA96E}"/>
              </a:ext>
            </a:extLst>
          </p:cNvPr>
          <p:cNvSpPr>
            <a:spLocks noGrp="1"/>
          </p:cNvSpPr>
          <p:nvPr>
            <p:ph type="dt" sz="half" idx="10"/>
          </p:nvPr>
        </p:nvSpPr>
        <p:spPr/>
        <p:txBody>
          <a:bodyPr/>
          <a:lstStyle/>
          <a:p>
            <a:fld id="{6AC8501B-090B-DD4A-84F6-2B98A21290BA}" type="datetimeFigureOut">
              <a:rPr lang="en-US" smtClean="0"/>
              <a:t>7/17/23</a:t>
            </a:fld>
            <a:endParaRPr lang="en-US"/>
          </a:p>
        </p:txBody>
      </p:sp>
      <p:sp>
        <p:nvSpPr>
          <p:cNvPr id="5" name="Footer Placeholder 4">
            <a:extLst>
              <a:ext uri="{FF2B5EF4-FFF2-40B4-BE49-F238E27FC236}">
                <a16:creationId xmlns:a16="http://schemas.microsoft.com/office/drawing/2014/main" id="{7557E410-8C10-9945-8C88-DA70490F6F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2DC06-13B6-0942-8E55-C3F2BCCD9C9C}"/>
              </a:ext>
            </a:extLst>
          </p:cNvPr>
          <p:cNvSpPr>
            <a:spLocks noGrp="1"/>
          </p:cNvSpPr>
          <p:nvPr>
            <p:ph type="sldNum" sz="quarter" idx="12"/>
          </p:nvPr>
        </p:nvSpPr>
        <p:spPr/>
        <p:txBody>
          <a:bodyPr/>
          <a:lstStyle/>
          <a:p>
            <a:fld id="{D5B90937-20E7-2F4B-A2A6-52A858A4E568}" type="slidenum">
              <a:rPr lang="en-US" smtClean="0"/>
              <a:t>‹#›</a:t>
            </a:fld>
            <a:endParaRPr lang="en-US"/>
          </a:p>
        </p:txBody>
      </p:sp>
    </p:spTree>
    <p:extLst>
      <p:ext uri="{BB962C8B-B14F-4D97-AF65-F5344CB8AC3E}">
        <p14:creationId xmlns:p14="http://schemas.microsoft.com/office/powerpoint/2010/main" val="4261260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1340C-486A-294E-B45C-584FDC1722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F4E3C0-0813-754E-8C50-348001A9F5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DE5BFF-FB30-0840-9A04-950DB1E86AB8}"/>
              </a:ext>
            </a:extLst>
          </p:cNvPr>
          <p:cNvSpPr>
            <a:spLocks noGrp="1"/>
          </p:cNvSpPr>
          <p:nvPr>
            <p:ph type="dt" sz="half" idx="10"/>
          </p:nvPr>
        </p:nvSpPr>
        <p:spPr/>
        <p:txBody>
          <a:bodyPr/>
          <a:lstStyle/>
          <a:p>
            <a:fld id="{6AC8501B-090B-DD4A-84F6-2B98A21290BA}" type="datetimeFigureOut">
              <a:rPr lang="en-US" smtClean="0"/>
              <a:t>7/17/23</a:t>
            </a:fld>
            <a:endParaRPr lang="en-US"/>
          </a:p>
        </p:txBody>
      </p:sp>
      <p:sp>
        <p:nvSpPr>
          <p:cNvPr id="5" name="Footer Placeholder 4">
            <a:extLst>
              <a:ext uri="{FF2B5EF4-FFF2-40B4-BE49-F238E27FC236}">
                <a16:creationId xmlns:a16="http://schemas.microsoft.com/office/drawing/2014/main" id="{474B32EB-8248-5B4D-9E8A-FFFA57E056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0A3B83-C0D3-8641-94FD-B746E459A143}"/>
              </a:ext>
            </a:extLst>
          </p:cNvPr>
          <p:cNvSpPr>
            <a:spLocks noGrp="1"/>
          </p:cNvSpPr>
          <p:nvPr>
            <p:ph type="sldNum" sz="quarter" idx="12"/>
          </p:nvPr>
        </p:nvSpPr>
        <p:spPr/>
        <p:txBody>
          <a:bodyPr/>
          <a:lstStyle/>
          <a:p>
            <a:fld id="{D5B90937-20E7-2F4B-A2A6-52A858A4E568}" type="slidenum">
              <a:rPr lang="en-US" smtClean="0"/>
              <a:t>‹#›</a:t>
            </a:fld>
            <a:endParaRPr lang="en-US"/>
          </a:p>
        </p:txBody>
      </p:sp>
    </p:spTree>
    <p:extLst>
      <p:ext uri="{BB962C8B-B14F-4D97-AF65-F5344CB8AC3E}">
        <p14:creationId xmlns:p14="http://schemas.microsoft.com/office/powerpoint/2010/main" val="3393989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B7D5D-C39B-B84B-BE5E-8F10EBBEA4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39E84C-9EDF-DE47-96BA-9C75EAA816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1C4E8A-8B65-2447-9095-1D951B83A46D}"/>
              </a:ext>
            </a:extLst>
          </p:cNvPr>
          <p:cNvSpPr>
            <a:spLocks noGrp="1"/>
          </p:cNvSpPr>
          <p:nvPr>
            <p:ph type="dt" sz="half" idx="10"/>
          </p:nvPr>
        </p:nvSpPr>
        <p:spPr/>
        <p:txBody>
          <a:bodyPr/>
          <a:lstStyle/>
          <a:p>
            <a:fld id="{6AC8501B-090B-DD4A-84F6-2B98A21290BA}" type="datetimeFigureOut">
              <a:rPr lang="en-US" smtClean="0"/>
              <a:t>7/17/23</a:t>
            </a:fld>
            <a:endParaRPr lang="en-US"/>
          </a:p>
        </p:txBody>
      </p:sp>
      <p:sp>
        <p:nvSpPr>
          <p:cNvPr id="5" name="Footer Placeholder 4">
            <a:extLst>
              <a:ext uri="{FF2B5EF4-FFF2-40B4-BE49-F238E27FC236}">
                <a16:creationId xmlns:a16="http://schemas.microsoft.com/office/drawing/2014/main" id="{92C11B52-03DD-9845-B8D6-50B4155CC8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39AE26-3003-CB4C-98DE-49C66752567C}"/>
              </a:ext>
            </a:extLst>
          </p:cNvPr>
          <p:cNvSpPr>
            <a:spLocks noGrp="1"/>
          </p:cNvSpPr>
          <p:nvPr>
            <p:ph type="sldNum" sz="quarter" idx="12"/>
          </p:nvPr>
        </p:nvSpPr>
        <p:spPr/>
        <p:txBody>
          <a:bodyPr/>
          <a:lstStyle/>
          <a:p>
            <a:fld id="{D5B90937-20E7-2F4B-A2A6-52A858A4E568}" type="slidenum">
              <a:rPr lang="en-US" smtClean="0"/>
              <a:t>‹#›</a:t>
            </a:fld>
            <a:endParaRPr lang="en-US"/>
          </a:p>
        </p:txBody>
      </p:sp>
    </p:spTree>
    <p:extLst>
      <p:ext uri="{BB962C8B-B14F-4D97-AF65-F5344CB8AC3E}">
        <p14:creationId xmlns:p14="http://schemas.microsoft.com/office/powerpoint/2010/main" val="1031168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F43F3-1DCF-E04E-B9C5-091A2C96FD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51F696-23B0-FC48-9F52-947D8EB9D0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4A3FCB-DE03-A343-8E19-2C9640E260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367AE1-04A6-FA49-B5B2-F1EFE2161006}"/>
              </a:ext>
            </a:extLst>
          </p:cNvPr>
          <p:cNvSpPr>
            <a:spLocks noGrp="1"/>
          </p:cNvSpPr>
          <p:nvPr>
            <p:ph type="dt" sz="half" idx="10"/>
          </p:nvPr>
        </p:nvSpPr>
        <p:spPr/>
        <p:txBody>
          <a:bodyPr/>
          <a:lstStyle/>
          <a:p>
            <a:fld id="{6AC8501B-090B-DD4A-84F6-2B98A21290BA}" type="datetimeFigureOut">
              <a:rPr lang="en-US" smtClean="0"/>
              <a:t>7/17/23</a:t>
            </a:fld>
            <a:endParaRPr lang="en-US"/>
          </a:p>
        </p:txBody>
      </p:sp>
      <p:sp>
        <p:nvSpPr>
          <p:cNvPr id="6" name="Footer Placeholder 5">
            <a:extLst>
              <a:ext uri="{FF2B5EF4-FFF2-40B4-BE49-F238E27FC236}">
                <a16:creationId xmlns:a16="http://schemas.microsoft.com/office/drawing/2014/main" id="{D5362C13-ADA8-994C-9CFF-F5FE28CC09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BAC6BC-68FB-CA4E-A065-CC776B68B63D}"/>
              </a:ext>
            </a:extLst>
          </p:cNvPr>
          <p:cNvSpPr>
            <a:spLocks noGrp="1"/>
          </p:cNvSpPr>
          <p:nvPr>
            <p:ph type="sldNum" sz="quarter" idx="12"/>
          </p:nvPr>
        </p:nvSpPr>
        <p:spPr/>
        <p:txBody>
          <a:bodyPr/>
          <a:lstStyle/>
          <a:p>
            <a:fld id="{D5B90937-20E7-2F4B-A2A6-52A858A4E568}" type="slidenum">
              <a:rPr lang="en-US" smtClean="0"/>
              <a:t>‹#›</a:t>
            </a:fld>
            <a:endParaRPr lang="en-US"/>
          </a:p>
        </p:txBody>
      </p:sp>
    </p:spTree>
    <p:extLst>
      <p:ext uri="{BB962C8B-B14F-4D97-AF65-F5344CB8AC3E}">
        <p14:creationId xmlns:p14="http://schemas.microsoft.com/office/powerpoint/2010/main" val="4079127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221C6-2BE9-AD44-846D-118D85ABB8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1DD2B3-B7EB-1E48-AD0A-C2A92A1128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F70F04-3079-4C4F-BDE7-12D343EDCA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147168-DF4A-B84B-B601-CEEE972E41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412947-25CA-954B-ADCF-F4EB25F0EB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FD5D26-544A-8A47-8A38-E80AC9737FD7}"/>
              </a:ext>
            </a:extLst>
          </p:cNvPr>
          <p:cNvSpPr>
            <a:spLocks noGrp="1"/>
          </p:cNvSpPr>
          <p:nvPr>
            <p:ph type="dt" sz="half" idx="10"/>
          </p:nvPr>
        </p:nvSpPr>
        <p:spPr/>
        <p:txBody>
          <a:bodyPr/>
          <a:lstStyle/>
          <a:p>
            <a:fld id="{6AC8501B-090B-DD4A-84F6-2B98A21290BA}" type="datetimeFigureOut">
              <a:rPr lang="en-US" smtClean="0"/>
              <a:t>7/17/23</a:t>
            </a:fld>
            <a:endParaRPr lang="en-US"/>
          </a:p>
        </p:txBody>
      </p:sp>
      <p:sp>
        <p:nvSpPr>
          <p:cNvPr id="8" name="Footer Placeholder 7">
            <a:extLst>
              <a:ext uri="{FF2B5EF4-FFF2-40B4-BE49-F238E27FC236}">
                <a16:creationId xmlns:a16="http://schemas.microsoft.com/office/drawing/2014/main" id="{FEE4C154-B10D-C644-9CDA-D43BACF890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67E013-EB20-684F-8E7A-BDEA5BFFDCDA}"/>
              </a:ext>
            </a:extLst>
          </p:cNvPr>
          <p:cNvSpPr>
            <a:spLocks noGrp="1"/>
          </p:cNvSpPr>
          <p:nvPr>
            <p:ph type="sldNum" sz="quarter" idx="12"/>
          </p:nvPr>
        </p:nvSpPr>
        <p:spPr/>
        <p:txBody>
          <a:bodyPr/>
          <a:lstStyle/>
          <a:p>
            <a:fld id="{D5B90937-20E7-2F4B-A2A6-52A858A4E568}" type="slidenum">
              <a:rPr lang="en-US" smtClean="0"/>
              <a:t>‹#›</a:t>
            </a:fld>
            <a:endParaRPr lang="en-US"/>
          </a:p>
        </p:txBody>
      </p:sp>
    </p:spTree>
    <p:extLst>
      <p:ext uri="{BB962C8B-B14F-4D97-AF65-F5344CB8AC3E}">
        <p14:creationId xmlns:p14="http://schemas.microsoft.com/office/powerpoint/2010/main" val="2208193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103B4-9E87-EE45-8249-1A046AD34A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38D014-3BCA-8C4C-878E-5C7035B13BC4}"/>
              </a:ext>
            </a:extLst>
          </p:cNvPr>
          <p:cNvSpPr>
            <a:spLocks noGrp="1"/>
          </p:cNvSpPr>
          <p:nvPr>
            <p:ph type="dt" sz="half" idx="10"/>
          </p:nvPr>
        </p:nvSpPr>
        <p:spPr/>
        <p:txBody>
          <a:bodyPr/>
          <a:lstStyle/>
          <a:p>
            <a:fld id="{6AC8501B-090B-DD4A-84F6-2B98A21290BA}" type="datetimeFigureOut">
              <a:rPr lang="en-US" smtClean="0"/>
              <a:t>7/17/23</a:t>
            </a:fld>
            <a:endParaRPr lang="en-US"/>
          </a:p>
        </p:txBody>
      </p:sp>
      <p:sp>
        <p:nvSpPr>
          <p:cNvPr id="4" name="Footer Placeholder 3">
            <a:extLst>
              <a:ext uri="{FF2B5EF4-FFF2-40B4-BE49-F238E27FC236}">
                <a16:creationId xmlns:a16="http://schemas.microsoft.com/office/drawing/2014/main" id="{B030FFAC-3623-AB4E-9499-92CE435D47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D494EF-59FA-304A-B9DE-AE8706722F76}"/>
              </a:ext>
            </a:extLst>
          </p:cNvPr>
          <p:cNvSpPr>
            <a:spLocks noGrp="1"/>
          </p:cNvSpPr>
          <p:nvPr>
            <p:ph type="sldNum" sz="quarter" idx="12"/>
          </p:nvPr>
        </p:nvSpPr>
        <p:spPr/>
        <p:txBody>
          <a:bodyPr/>
          <a:lstStyle/>
          <a:p>
            <a:fld id="{D5B90937-20E7-2F4B-A2A6-52A858A4E568}" type="slidenum">
              <a:rPr lang="en-US" smtClean="0"/>
              <a:t>‹#›</a:t>
            </a:fld>
            <a:endParaRPr lang="en-US"/>
          </a:p>
        </p:txBody>
      </p:sp>
    </p:spTree>
    <p:extLst>
      <p:ext uri="{BB962C8B-B14F-4D97-AF65-F5344CB8AC3E}">
        <p14:creationId xmlns:p14="http://schemas.microsoft.com/office/powerpoint/2010/main" val="3642007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072851-35DD-844A-8D10-3BAB2C54916A}"/>
              </a:ext>
            </a:extLst>
          </p:cNvPr>
          <p:cNvSpPr>
            <a:spLocks noGrp="1"/>
          </p:cNvSpPr>
          <p:nvPr>
            <p:ph type="dt" sz="half" idx="10"/>
          </p:nvPr>
        </p:nvSpPr>
        <p:spPr/>
        <p:txBody>
          <a:bodyPr/>
          <a:lstStyle/>
          <a:p>
            <a:fld id="{6AC8501B-090B-DD4A-84F6-2B98A21290BA}" type="datetimeFigureOut">
              <a:rPr lang="en-US" smtClean="0"/>
              <a:t>7/17/23</a:t>
            </a:fld>
            <a:endParaRPr lang="en-US"/>
          </a:p>
        </p:txBody>
      </p:sp>
      <p:sp>
        <p:nvSpPr>
          <p:cNvPr id="3" name="Footer Placeholder 2">
            <a:extLst>
              <a:ext uri="{FF2B5EF4-FFF2-40B4-BE49-F238E27FC236}">
                <a16:creationId xmlns:a16="http://schemas.microsoft.com/office/drawing/2014/main" id="{8B7C519D-D7EC-C043-9B8F-6E3C25F25B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25EDD0-883F-4342-AE40-A002C3F6EFE2}"/>
              </a:ext>
            </a:extLst>
          </p:cNvPr>
          <p:cNvSpPr>
            <a:spLocks noGrp="1"/>
          </p:cNvSpPr>
          <p:nvPr>
            <p:ph type="sldNum" sz="quarter" idx="12"/>
          </p:nvPr>
        </p:nvSpPr>
        <p:spPr/>
        <p:txBody>
          <a:bodyPr/>
          <a:lstStyle/>
          <a:p>
            <a:fld id="{D5B90937-20E7-2F4B-A2A6-52A858A4E568}" type="slidenum">
              <a:rPr lang="en-US" smtClean="0"/>
              <a:t>‹#›</a:t>
            </a:fld>
            <a:endParaRPr lang="en-US"/>
          </a:p>
        </p:txBody>
      </p:sp>
    </p:spTree>
    <p:extLst>
      <p:ext uri="{BB962C8B-B14F-4D97-AF65-F5344CB8AC3E}">
        <p14:creationId xmlns:p14="http://schemas.microsoft.com/office/powerpoint/2010/main" val="102769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328FB-34B7-7140-A787-7EE6F4D39A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CB6B1B-B529-FB45-86DB-E296A15F7E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926E2F-AF40-6E4F-B9F6-92351D9D4E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D1A50A-5658-9A4E-9AA7-8B81AA0924E8}"/>
              </a:ext>
            </a:extLst>
          </p:cNvPr>
          <p:cNvSpPr>
            <a:spLocks noGrp="1"/>
          </p:cNvSpPr>
          <p:nvPr>
            <p:ph type="dt" sz="half" idx="10"/>
          </p:nvPr>
        </p:nvSpPr>
        <p:spPr/>
        <p:txBody>
          <a:bodyPr/>
          <a:lstStyle/>
          <a:p>
            <a:fld id="{6AC8501B-090B-DD4A-84F6-2B98A21290BA}" type="datetimeFigureOut">
              <a:rPr lang="en-US" smtClean="0"/>
              <a:t>7/17/23</a:t>
            </a:fld>
            <a:endParaRPr lang="en-US"/>
          </a:p>
        </p:txBody>
      </p:sp>
      <p:sp>
        <p:nvSpPr>
          <p:cNvPr id="6" name="Footer Placeholder 5">
            <a:extLst>
              <a:ext uri="{FF2B5EF4-FFF2-40B4-BE49-F238E27FC236}">
                <a16:creationId xmlns:a16="http://schemas.microsoft.com/office/drawing/2014/main" id="{F80D3A4C-3BB8-8D46-A9CD-5CDFB40898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D89B3D-B1EB-CE4A-9B3E-899D7C5AAC64}"/>
              </a:ext>
            </a:extLst>
          </p:cNvPr>
          <p:cNvSpPr>
            <a:spLocks noGrp="1"/>
          </p:cNvSpPr>
          <p:nvPr>
            <p:ph type="sldNum" sz="quarter" idx="12"/>
          </p:nvPr>
        </p:nvSpPr>
        <p:spPr/>
        <p:txBody>
          <a:bodyPr/>
          <a:lstStyle/>
          <a:p>
            <a:fld id="{D5B90937-20E7-2F4B-A2A6-52A858A4E568}" type="slidenum">
              <a:rPr lang="en-US" smtClean="0"/>
              <a:t>‹#›</a:t>
            </a:fld>
            <a:endParaRPr lang="en-US"/>
          </a:p>
        </p:txBody>
      </p:sp>
    </p:spTree>
    <p:extLst>
      <p:ext uri="{BB962C8B-B14F-4D97-AF65-F5344CB8AC3E}">
        <p14:creationId xmlns:p14="http://schemas.microsoft.com/office/powerpoint/2010/main" val="2358499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63DD6-535E-4446-8FD4-A8BD965556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3DB4F6-BE75-5A44-9354-987E8E853E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3FAFC9-80CA-4D42-B3B8-907B827EAC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6D51BF-A51E-DB44-B860-3B7A9B5922BB}"/>
              </a:ext>
            </a:extLst>
          </p:cNvPr>
          <p:cNvSpPr>
            <a:spLocks noGrp="1"/>
          </p:cNvSpPr>
          <p:nvPr>
            <p:ph type="dt" sz="half" idx="10"/>
          </p:nvPr>
        </p:nvSpPr>
        <p:spPr/>
        <p:txBody>
          <a:bodyPr/>
          <a:lstStyle/>
          <a:p>
            <a:fld id="{6AC8501B-090B-DD4A-84F6-2B98A21290BA}" type="datetimeFigureOut">
              <a:rPr lang="en-US" smtClean="0"/>
              <a:t>7/17/23</a:t>
            </a:fld>
            <a:endParaRPr lang="en-US"/>
          </a:p>
        </p:txBody>
      </p:sp>
      <p:sp>
        <p:nvSpPr>
          <p:cNvPr id="6" name="Footer Placeholder 5">
            <a:extLst>
              <a:ext uri="{FF2B5EF4-FFF2-40B4-BE49-F238E27FC236}">
                <a16:creationId xmlns:a16="http://schemas.microsoft.com/office/drawing/2014/main" id="{4833F6E2-1E72-BC44-882B-4A0920223B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B0703-3A8D-B64A-8D42-4A44DC78FA9A}"/>
              </a:ext>
            </a:extLst>
          </p:cNvPr>
          <p:cNvSpPr>
            <a:spLocks noGrp="1"/>
          </p:cNvSpPr>
          <p:nvPr>
            <p:ph type="sldNum" sz="quarter" idx="12"/>
          </p:nvPr>
        </p:nvSpPr>
        <p:spPr/>
        <p:txBody>
          <a:bodyPr/>
          <a:lstStyle/>
          <a:p>
            <a:fld id="{D5B90937-20E7-2F4B-A2A6-52A858A4E568}" type="slidenum">
              <a:rPr lang="en-US" smtClean="0"/>
              <a:t>‹#›</a:t>
            </a:fld>
            <a:endParaRPr lang="en-US"/>
          </a:p>
        </p:txBody>
      </p:sp>
    </p:spTree>
    <p:extLst>
      <p:ext uri="{BB962C8B-B14F-4D97-AF65-F5344CB8AC3E}">
        <p14:creationId xmlns:p14="http://schemas.microsoft.com/office/powerpoint/2010/main" val="2895089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01E135-3BB9-8F46-A52E-E328A944CB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CD2D06-6B0A-3546-A03B-C31713B75B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652EC3-F089-5942-AE91-136903DF31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C8501B-090B-DD4A-84F6-2B98A21290BA}" type="datetimeFigureOut">
              <a:rPr lang="en-US" smtClean="0"/>
              <a:t>7/17/23</a:t>
            </a:fld>
            <a:endParaRPr lang="en-US"/>
          </a:p>
        </p:txBody>
      </p:sp>
      <p:sp>
        <p:nvSpPr>
          <p:cNvPr id="5" name="Footer Placeholder 4">
            <a:extLst>
              <a:ext uri="{FF2B5EF4-FFF2-40B4-BE49-F238E27FC236}">
                <a16:creationId xmlns:a16="http://schemas.microsoft.com/office/drawing/2014/main" id="{88314FAF-69CC-3D4E-9C85-04481B0B2B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BEF40F-4ACF-694C-9AFD-8FBCEC14FA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90937-20E7-2F4B-A2A6-52A858A4E568}" type="slidenum">
              <a:rPr lang="en-US" smtClean="0"/>
              <a:t>‹#›</a:t>
            </a:fld>
            <a:endParaRPr lang="en-US"/>
          </a:p>
        </p:txBody>
      </p:sp>
    </p:spTree>
    <p:extLst>
      <p:ext uri="{BB962C8B-B14F-4D97-AF65-F5344CB8AC3E}">
        <p14:creationId xmlns:p14="http://schemas.microsoft.com/office/powerpoint/2010/main" val="3381988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hyperlink" Target="https://www.ncbi.nlm.nih.gov/pmc/articles/PMC6741014/" TargetMode="Externa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journals.lww.com/journaladdictionmedicine/toc/2017/10000"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EB16FDA-B9A3-0E47-A763-2FB13CD61CC2}"/>
              </a:ext>
            </a:extLst>
          </p:cNvPr>
          <p:cNvSpPr>
            <a:spLocks noGrp="1"/>
          </p:cNvSpPr>
          <p:nvPr>
            <p:ph type="ctrTitle"/>
          </p:nvPr>
        </p:nvSpPr>
        <p:spPr>
          <a:xfrm>
            <a:off x="1314824" y="735106"/>
            <a:ext cx="10053763" cy="2928470"/>
          </a:xfrm>
        </p:spPr>
        <p:txBody>
          <a:bodyPr anchor="b">
            <a:normAutofit/>
          </a:bodyPr>
          <a:lstStyle/>
          <a:p>
            <a:pPr algn="l"/>
            <a:r>
              <a:rPr lang="en-US" sz="4800" b="1" dirty="0">
                <a:solidFill>
                  <a:srgbClr val="FFFFFF"/>
                </a:solidFill>
              </a:rPr>
              <a:t>Perioperative Management of Buprenorphine</a:t>
            </a:r>
          </a:p>
        </p:txBody>
      </p:sp>
      <p:sp>
        <p:nvSpPr>
          <p:cNvPr id="3" name="Subtitle 2">
            <a:extLst>
              <a:ext uri="{FF2B5EF4-FFF2-40B4-BE49-F238E27FC236}">
                <a16:creationId xmlns:a16="http://schemas.microsoft.com/office/drawing/2014/main" id="{2F57C987-BA08-1D44-8399-92537AC12555}"/>
              </a:ext>
            </a:extLst>
          </p:cNvPr>
          <p:cNvSpPr>
            <a:spLocks noGrp="1"/>
          </p:cNvSpPr>
          <p:nvPr>
            <p:ph type="subTitle" idx="1"/>
          </p:nvPr>
        </p:nvSpPr>
        <p:spPr>
          <a:xfrm>
            <a:off x="1350682" y="4870824"/>
            <a:ext cx="10005951" cy="1458258"/>
          </a:xfrm>
        </p:spPr>
        <p:txBody>
          <a:bodyPr anchor="ctr">
            <a:normAutofit fontScale="92500" lnSpcReduction="20000"/>
          </a:bodyPr>
          <a:lstStyle/>
          <a:p>
            <a:pPr algn="l"/>
            <a:r>
              <a:rPr lang="en-US" dirty="0"/>
              <a:t>Tim Furnish, MD</a:t>
            </a:r>
          </a:p>
          <a:p>
            <a:pPr algn="l"/>
            <a:r>
              <a:rPr lang="en-US" dirty="0"/>
              <a:t>Clinical Professor</a:t>
            </a:r>
          </a:p>
          <a:p>
            <a:pPr algn="l"/>
            <a:r>
              <a:rPr lang="en-US" dirty="0"/>
              <a:t>UC San Diego Health</a:t>
            </a:r>
          </a:p>
          <a:p>
            <a:pPr algn="l"/>
            <a:r>
              <a:rPr lang="en-US"/>
              <a:t>August </a:t>
            </a:r>
            <a:r>
              <a:rPr lang="en-US" dirty="0"/>
              <a:t>2023</a:t>
            </a:r>
          </a:p>
        </p:txBody>
      </p:sp>
      <p:sp>
        <p:nvSpPr>
          <p:cNvPr id="4" name="TextBox 3">
            <a:extLst>
              <a:ext uri="{FF2B5EF4-FFF2-40B4-BE49-F238E27FC236}">
                <a16:creationId xmlns:a16="http://schemas.microsoft.com/office/drawing/2014/main" id="{C9B6FDCD-518D-D98B-1B3C-1B9DB3F506DF}"/>
              </a:ext>
            </a:extLst>
          </p:cNvPr>
          <p:cNvSpPr txBox="1"/>
          <p:nvPr/>
        </p:nvSpPr>
        <p:spPr>
          <a:xfrm>
            <a:off x="-731520" y="377952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64919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iterate type="wd">
                                    <p:tmPct val="15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par>
                                <p:cTn id="13" presetID="10" presetClass="entr" presetSubtype="0" fill="hold" grpId="0" nodeType="withEffect">
                                  <p:stCondLst>
                                    <p:cond delay="500"/>
                                  </p:stCondLst>
                                  <p:iterate type="wd">
                                    <p:tmPct val="15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000"/>
                                  </p:stCondLst>
                                  <p:iterate type="wd">
                                    <p:tmPct val="15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1000"/>
                                  </p:stCondLst>
                                  <p:iterate type="wd">
                                    <p:tmPct val="15000"/>
                                  </p:iterate>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A457AD-BEDA-0E4E-A114-E673FCDFB9A1}"/>
              </a:ext>
            </a:extLst>
          </p:cNvPr>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kern="1200">
                <a:solidFill>
                  <a:srgbClr val="FFFFFF"/>
                </a:solidFill>
                <a:latin typeface="+mj-lt"/>
                <a:ea typeface="+mj-ea"/>
                <a:cs typeface="+mj-cs"/>
              </a:rPr>
              <a:t>Buprenorphine</a:t>
            </a:r>
          </a:p>
        </p:txBody>
      </p:sp>
      <p:sp>
        <p:nvSpPr>
          <p:cNvPr id="9" name="Content Placeholder 3">
            <a:extLst>
              <a:ext uri="{FF2B5EF4-FFF2-40B4-BE49-F238E27FC236}">
                <a16:creationId xmlns:a16="http://schemas.microsoft.com/office/drawing/2014/main" id="{BD676ED5-C449-9545-8415-2259D38E894E}"/>
              </a:ext>
            </a:extLst>
          </p:cNvPr>
          <p:cNvSpPr txBox="1">
            <a:spLocks/>
          </p:cNvSpPr>
          <p:nvPr/>
        </p:nvSpPr>
        <p:spPr>
          <a:xfrm>
            <a:off x="1097279" y="1885279"/>
            <a:ext cx="9724031" cy="429707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t>Study: 10 heroin dependent volunteers on 16 mg/day buprenorphine</a:t>
            </a:r>
          </a:p>
          <a:p>
            <a:r>
              <a:rPr lang="en-US" dirty="0"/>
              <a:t>Mu receptor availability and hydromorphone agonist effects at 4, 28, 52 and 76 </a:t>
            </a:r>
            <a:r>
              <a:rPr lang="en-US" dirty="0" err="1"/>
              <a:t>hrs</a:t>
            </a:r>
            <a:r>
              <a:rPr lang="en-US" dirty="0"/>
              <a:t> after last </a:t>
            </a:r>
            <a:r>
              <a:rPr lang="en-US" dirty="0" err="1"/>
              <a:t>Bup</a:t>
            </a:r>
            <a:r>
              <a:rPr lang="en-US" dirty="0"/>
              <a:t> dose</a:t>
            </a:r>
          </a:p>
          <a:p>
            <a:r>
              <a:rPr lang="en-US" dirty="0"/>
              <a:t>Hydromorphone 24mg IM given DBPC at each time point</a:t>
            </a:r>
          </a:p>
          <a:p>
            <a:pPr lvl="1"/>
            <a:r>
              <a:rPr lang="en-US" sz="2000" dirty="0"/>
              <a:t>4 &amp; 28 </a:t>
            </a:r>
            <a:r>
              <a:rPr lang="en-US" sz="2000" dirty="0" err="1"/>
              <a:t>hrs</a:t>
            </a:r>
            <a:r>
              <a:rPr lang="en-US" sz="2000" dirty="0"/>
              <a:t>: hydromorphone agonist symptoms and CO2 sensitivity blocked</a:t>
            </a:r>
          </a:p>
          <a:p>
            <a:pPr lvl="1"/>
            <a:r>
              <a:rPr lang="en-US" sz="2000" dirty="0"/>
              <a:t>52 &amp; 76 </a:t>
            </a:r>
            <a:r>
              <a:rPr lang="en-US" sz="2000" dirty="0" err="1"/>
              <a:t>hrs</a:t>
            </a:r>
            <a:r>
              <a:rPr lang="en-US" sz="2000" dirty="0"/>
              <a:t>: hydromorphone agonist symptoms present and CO2 sensitivity reduced</a:t>
            </a:r>
          </a:p>
          <a:p>
            <a:r>
              <a:rPr lang="en-US" dirty="0"/>
              <a:t>Threshold for agonist symptom suppression and withdrawal suppression:</a:t>
            </a:r>
          </a:p>
          <a:p>
            <a:pPr lvl="1"/>
            <a:r>
              <a:rPr lang="en-US" sz="2000" dirty="0"/>
              <a:t>Around 40-50% of mu-receptor availability</a:t>
            </a:r>
          </a:p>
        </p:txBody>
      </p:sp>
      <p:sp>
        <p:nvSpPr>
          <p:cNvPr id="11" name="TextBox 10">
            <a:extLst>
              <a:ext uri="{FF2B5EF4-FFF2-40B4-BE49-F238E27FC236}">
                <a16:creationId xmlns:a16="http://schemas.microsoft.com/office/drawing/2014/main" id="{FA3FA84F-4F71-3743-B9DC-AA5C6FB91633}"/>
              </a:ext>
            </a:extLst>
          </p:cNvPr>
          <p:cNvSpPr txBox="1"/>
          <p:nvPr/>
        </p:nvSpPr>
        <p:spPr>
          <a:xfrm>
            <a:off x="676092" y="6336930"/>
            <a:ext cx="7238716" cy="815608"/>
          </a:xfrm>
          <a:prstGeom prst="rect">
            <a:avLst/>
          </a:prstGeom>
          <a:noFill/>
        </p:spPr>
        <p:txBody>
          <a:bodyPr wrap="square" rtlCol="0">
            <a:spAutoFit/>
          </a:bodyPr>
          <a:lstStyle/>
          <a:p>
            <a:pPr>
              <a:spcAft>
                <a:spcPts val="600"/>
              </a:spcAft>
            </a:pPr>
            <a:r>
              <a:rPr lang="en-US" sz="1400" dirty="0"/>
              <a:t>Greenwald et al. Buprenorphine Duration of Action: </a:t>
            </a:r>
            <a:r>
              <a:rPr lang="en-US" sz="1400" i="1" dirty="0"/>
              <a:t>Mu</a:t>
            </a:r>
            <a:r>
              <a:rPr lang="en-US" sz="1400" dirty="0"/>
              <a:t>-opioid Receptor Availability and Pharmacokinetic and Behavioral Indices. Biol Psychiatry, 2007 </a:t>
            </a:r>
          </a:p>
          <a:p>
            <a:pPr>
              <a:spcAft>
                <a:spcPts val="600"/>
              </a:spcAft>
            </a:pPr>
            <a:endParaRPr lang="en-US" sz="1400" dirty="0"/>
          </a:p>
        </p:txBody>
      </p:sp>
    </p:spTree>
    <p:extLst>
      <p:ext uri="{BB962C8B-B14F-4D97-AF65-F5344CB8AC3E}">
        <p14:creationId xmlns:p14="http://schemas.microsoft.com/office/powerpoint/2010/main" val="735871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A5EDFC-B9FF-DC49-B0AD-C555BF136901}"/>
              </a:ext>
            </a:extLst>
          </p:cNvPr>
          <p:cNvSpPr>
            <a:spLocks noGrp="1"/>
          </p:cNvSpPr>
          <p:nvPr>
            <p:ph type="title"/>
          </p:nvPr>
        </p:nvSpPr>
        <p:spPr/>
        <p:txBody>
          <a:bodyPr/>
          <a:lstStyle/>
          <a:p>
            <a:r>
              <a:rPr lang="en-US" dirty="0"/>
              <a:t>Buprenorphine</a:t>
            </a:r>
          </a:p>
        </p:txBody>
      </p:sp>
      <p:sp>
        <p:nvSpPr>
          <p:cNvPr id="5" name="Content Placeholder 4">
            <a:extLst>
              <a:ext uri="{FF2B5EF4-FFF2-40B4-BE49-F238E27FC236}">
                <a16:creationId xmlns:a16="http://schemas.microsoft.com/office/drawing/2014/main" id="{8F694BCD-31DD-B049-85F9-97A298C482A5}"/>
              </a:ext>
            </a:extLst>
          </p:cNvPr>
          <p:cNvSpPr>
            <a:spLocks noGrp="1"/>
          </p:cNvSpPr>
          <p:nvPr>
            <p:ph sz="half" idx="1"/>
          </p:nvPr>
        </p:nvSpPr>
        <p:spPr>
          <a:xfrm>
            <a:off x="838200" y="1825625"/>
            <a:ext cx="4661451" cy="4351338"/>
          </a:xfrm>
        </p:spPr>
        <p:txBody>
          <a:bodyPr/>
          <a:lstStyle/>
          <a:p>
            <a:r>
              <a:rPr lang="en-US" dirty="0"/>
              <a:t>Mu-receptor availability based on buprenorphine dose. Whole brain mu-receptor availability</a:t>
            </a:r>
          </a:p>
          <a:p>
            <a:pPr lvl="1"/>
            <a:r>
              <a:rPr lang="en-US" dirty="0"/>
              <a:t>2mg: reduced 41%</a:t>
            </a:r>
          </a:p>
          <a:p>
            <a:pPr lvl="1"/>
            <a:r>
              <a:rPr lang="en-US" dirty="0"/>
              <a:t>16mg: reduced 85-92%</a:t>
            </a:r>
          </a:p>
          <a:p>
            <a:pPr lvl="1"/>
            <a:r>
              <a:rPr lang="en-US" dirty="0"/>
              <a:t>32mg: reduced 94-98%</a:t>
            </a:r>
          </a:p>
        </p:txBody>
      </p:sp>
      <p:pic>
        <p:nvPicPr>
          <p:cNvPr id="8" name="Content Placeholder 7">
            <a:extLst>
              <a:ext uri="{FF2B5EF4-FFF2-40B4-BE49-F238E27FC236}">
                <a16:creationId xmlns:a16="http://schemas.microsoft.com/office/drawing/2014/main" id="{99C6B448-CCA2-2842-9178-1092AF74A5E3}"/>
              </a:ext>
            </a:extLst>
          </p:cNvPr>
          <p:cNvPicPr>
            <a:picLocks noGrp="1" noChangeAspect="1"/>
          </p:cNvPicPr>
          <p:nvPr>
            <p:ph sz="half" idx="2"/>
          </p:nvPr>
        </p:nvPicPr>
        <p:blipFill rotWithShape="1">
          <a:blip r:embed="rId3"/>
          <a:srcRect l="1628" t="2723" r="2888" b="2164"/>
          <a:stretch/>
        </p:blipFill>
        <p:spPr>
          <a:xfrm>
            <a:off x="5876145" y="1058779"/>
            <a:ext cx="5948770" cy="5396383"/>
          </a:xfrm>
        </p:spPr>
      </p:pic>
      <p:sp>
        <p:nvSpPr>
          <p:cNvPr id="9" name="TextBox 8">
            <a:extLst>
              <a:ext uri="{FF2B5EF4-FFF2-40B4-BE49-F238E27FC236}">
                <a16:creationId xmlns:a16="http://schemas.microsoft.com/office/drawing/2014/main" id="{D6B771D5-37C4-A04D-89EA-E8AF9A3D2EAB}"/>
              </a:ext>
            </a:extLst>
          </p:cNvPr>
          <p:cNvSpPr txBox="1"/>
          <p:nvPr/>
        </p:nvSpPr>
        <p:spPr>
          <a:xfrm>
            <a:off x="1063432" y="6304002"/>
            <a:ext cx="4436219" cy="800219"/>
          </a:xfrm>
          <a:prstGeom prst="rect">
            <a:avLst/>
          </a:prstGeom>
          <a:noFill/>
        </p:spPr>
        <p:txBody>
          <a:bodyPr wrap="square" rtlCol="0">
            <a:spAutoFit/>
          </a:bodyPr>
          <a:lstStyle/>
          <a:p>
            <a:r>
              <a:rPr lang="en-US" sz="1400" dirty="0"/>
              <a:t>Greenwald et al. Neuropsychopharmacology (2003) 28, 2000–2009 </a:t>
            </a:r>
          </a:p>
          <a:p>
            <a:endParaRPr lang="en-US" dirty="0"/>
          </a:p>
        </p:txBody>
      </p:sp>
    </p:spTree>
    <p:extLst>
      <p:ext uri="{BB962C8B-B14F-4D97-AF65-F5344CB8AC3E}">
        <p14:creationId xmlns:p14="http://schemas.microsoft.com/office/powerpoint/2010/main" val="3069682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A457AD-BEDA-0E4E-A114-E673FCDFB9A1}"/>
              </a:ext>
            </a:extLst>
          </p:cNvPr>
          <p:cNvSpPr>
            <a:spLocks noGrp="1"/>
          </p:cNvSpPr>
          <p:nvPr>
            <p:ph type="title"/>
          </p:nvPr>
        </p:nvSpPr>
        <p:spPr>
          <a:xfrm>
            <a:off x="883921" y="294538"/>
            <a:ext cx="10383630" cy="1033669"/>
          </a:xfrm>
        </p:spPr>
        <p:txBody>
          <a:bodyPr vert="horz" lIns="91440" tIns="45720" rIns="91440" bIns="45720" rtlCol="0" anchor="ctr">
            <a:noAutofit/>
          </a:bodyPr>
          <a:lstStyle/>
          <a:p>
            <a:r>
              <a:rPr lang="en-US" sz="4000" dirty="0">
                <a:solidFill>
                  <a:schemeClr val="bg1"/>
                </a:solidFill>
              </a:rPr>
              <a:t>Analgesia: Buprenorphine vs Morphine (Tail Flick)</a:t>
            </a:r>
            <a:endParaRPr lang="en-US" sz="4000" kern="1200" dirty="0">
              <a:solidFill>
                <a:schemeClr val="bg1"/>
              </a:solidFill>
              <a:latin typeface="+mj-lt"/>
              <a:ea typeface="+mj-ea"/>
              <a:cs typeface="+mj-cs"/>
            </a:endParaRPr>
          </a:p>
        </p:txBody>
      </p:sp>
      <p:pic>
        <p:nvPicPr>
          <p:cNvPr id="15" name="Content Placeholder 7" descr="A picture containing text, antenna&#10;&#10;Description automatically generated">
            <a:extLst>
              <a:ext uri="{FF2B5EF4-FFF2-40B4-BE49-F238E27FC236}">
                <a16:creationId xmlns:a16="http://schemas.microsoft.com/office/drawing/2014/main" id="{E0439139-59C7-1248-B9F2-EA6E3441DC5F}"/>
              </a:ext>
            </a:extLst>
          </p:cNvPr>
          <p:cNvPicPr>
            <a:picLocks noChangeAspect="1"/>
          </p:cNvPicPr>
          <p:nvPr/>
        </p:nvPicPr>
        <p:blipFill>
          <a:blip r:embed="rId3"/>
          <a:stretch>
            <a:fillRect/>
          </a:stretch>
        </p:blipFill>
        <p:spPr>
          <a:xfrm>
            <a:off x="1143000" y="1874044"/>
            <a:ext cx="4572000" cy="4254500"/>
          </a:xfrm>
          <a:prstGeom prst="rect">
            <a:avLst/>
          </a:prstGeom>
        </p:spPr>
      </p:pic>
      <p:pic>
        <p:nvPicPr>
          <p:cNvPr id="17" name="Content Placeholder 5" descr="Chart, line chart&#10;&#10;Description automatically generated">
            <a:extLst>
              <a:ext uri="{FF2B5EF4-FFF2-40B4-BE49-F238E27FC236}">
                <a16:creationId xmlns:a16="http://schemas.microsoft.com/office/drawing/2014/main" id="{128BD4D1-9063-7C4D-9BAE-536ADA57D433}"/>
              </a:ext>
            </a:extLst>
          </p:cNvPr>
          <p:cNvPicPr>
            <a:picLocks noChangeAspect="1"/>
          </p:cNvPicPr>
          <p:nvPr/>
        </p:nvPicPr>
        <p:blipFill>
          <a:blip r:embed="rId4"/>
          <a:stretch>
            <a:fillRect/>
          </a:stretch>
        </p:blipFill>
        <p:spPr>
          <a:xfrm>
            <a:off x="6477000" y="2166144"/>
            <a:ext cx="4572000" cy="3670300"/>
          </a:xfrm>
          <a:prstGeom prst="rect">
            <a:avLst/>
          </a:prstGeom>
        </p:spPr>
      </p:pic>
      <p:sp>
        <p:nvSpPr>
          <p:cNvPr id="19" name="TextBox 18">
            <a:extLst>
              <a:ext uri="{FF2B5EF4-FFF2-40B4-BE49-F238E27FC236}">
                <a16:creationId xmlns:a16="http://schemas.microsoft.com/office/drawing/2014/main" id="{8012648D-801E-8D42-9A7C-EA2281C735F4}"/>
              </a:ext>
            </a:extLst>
          </p:cNvPr>
          <p:cNvSpPr txBox="1"/>
          <p:nvPr/>
        </p:nvSpPr>
        <p:spPr>
          <a:xfrm>
            <a:off x="637674" y="6460958"/>
            <a:ext cx="5458326" cy="276999"/>
          </a:xfrm>
          <a:prstGeom prst="rect">
            <a:avLst/>
          </a:prstGeom>
          <a:noFill/>
        </p:spPr>
        <p:txBody>
          <a:bodyPr wrap="square" rtlCol="0">
            <a:spAutoFit/>
          </a:bodyPr>
          <a:lstStyle/>
          <a:p>
            <a:r>
              <a:rPr lang="en-US" sz="1200" dirty="0" err="1"/>
              <a:t>Lutfy</a:t>
            </a:r>
            <a:r>
              <a:rPr lang="en-US" sz="1200" dirty="0"/>
              <a:t> et al. </a:t>
            </a:r>
            <a:r>
              <a:rPr lang="en-US" sz="1200" dirty="0">
                <a:hlinkClick r:id="rId5"/>
              </a:rPr>
              <a:t>J Neurosci.</a:t>
            </a:r>
            <a:r>
              <a:rPr lang="en-US" sz="1200" dirty="0"/>
              <a:t> 2003 Nov 12; 23(32): 10331–10337</a:t>
            </a:r>
          </a:p>
        </p:txBody>
      </p:sp>
    </p:spTree>
    <p:extLst>
      <p:ext uri="{BB962C8B-B14F-4D97-AF65-F5344CB8AC3E}">
        <p14:creationId xmlns:p14="http://schemas.microsoft.com/office/powerpoint/2010/main" val="2077846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A457AD-BEDA-0E4E-A114-E673FCDFB9A1}"/>
              </a:ext>
            </a:extLst>
          </p:cNvPr>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Buprenorphine &amp; Analgesia</a:t>
            </a:r>
          </a:p>
        </p:txBody>
      </p:sp>
      <p:sp>
        <p:nvSpPr>
          <p:cNvPr id="21" name="Content Placeholder 2">
            <a:extLst>
              <a:ext uri="{FF2B5EF4-FFF2-40B4-BE49-F238E27FC236}">
                <a16:creationId xmlns:a16="http://schemas.microsoft.com/office/drawing/2014/main" id="{4F116E8F-8A51-B946-A07A-DC32AC209189}"/>
              </a:ext>
            </a:extLst>
          </p:cNvPr>
          <p:cNvSpPr txBox="1">
            <a:spLocks/>
          </p:cNvSpPr>
          <p:nvPr/>
        </p:nvSpPr>
        <p:spPr>
          <a:xfrm>
            <a:off x="838200" y="2052047"/>
            <a:ext cx="10411326"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Tail Flick Test Rat Model</a:t>
            </a:r>
          </a:p>
          <a:p>
            <a:pPr lvl="1"/>
            <a:r>
              <a:rPr lang="en-US" dirty="0"/>
              <a:t>Low Dose </a:t>
            </a:r>
            <a:r>
              <a:rPr lang="en-US" dirty="0" err="1"/>
              <a:t>Bup</a:t>
            </a:r>
            <a:r>
              <a:rPr lang="en-US" dirty="0"/>
              <a:t> + full agonists (morphine, oxycodone, fentanyl, hydromorphone) given in </a:t>
            </a:r>
            <a:r>
              <a:rPr lang="en-US" b="1" dirty="0"/>
              <a:t>analgesic dose ranges</a:t>
            </a:r>
            <a:r>
              <a:rPr lang="en-US" dirty="0"/>
              <a:t>: </a:t>
            </a:r>
            <a:r>
              <a:rPr lang="en-US" i="1" dirty="0"/>
              <a:t>additive or synergistic analgesia</a:t>
            </a:r>
          </a:p>
          <a:p>
            <a:pPr lvl="1"/>
            <a:r>
              <a:rPr lang="en-US" b="1" dirty="0"/>
              <a:t>High Dose </a:t>
            </a:r>
            <a:r>
              <a:rPr lang="en-US" b="1" dirty="0" err="1"/>
              <a:t>Bup</a:t>
            </a:r>
            <a:r>
              <a:rPr lang="en-US" b="1" dirty="0"/>
              <a:t>: </a:t>
            </a:r>
            <a:r>
              <a:rPr lang="en-US" i="1" dirty="0"/>
              <a:t>Moderate antagonistic </a:t>
            </a:r>
            <a:r>
              <a:rPr lang="en-US" dirty="0"/>
              <a:t>effect of </a:t>
            </a:r>
            <a:r>
              <a:rPr lang="en-US" dirty="0" err="1"/>
              <a:t>Bup</a:t>
            </a:r>
            <a:r>
              <a:rPr lang="en-US" dirty="0"/>
              <a:t> on full agonist</a:t>
            </a:r>
          </a:p>
          <a:p>
            <a:pPr lvl="1"/>
            <a:r>
              <a:rPr lang="en-US" b="1" dirty="0"/>
              <a:t>7-8 hours after </a:t>
            </a:r>
            <a:r>
              <a:rPr lang="en-US" b="1" dirty="0" err="1"/>
              <a:t>Bup</a:t>
            </a:r>
            <a:r>
              <a:rPr lang="en-US" b="1" dirty="0"/>
              <a:t>: </a:t>
            </a:r>
            <a:r>
              <a:rPr lang="en-US" dirty="0"/>
              <a:t>Full analgesic effects of full agonists </a:t>
            </a:r>
          </a:p>
          <a:p>
            <a:pPr marL="457200" lvl="1" indent="0">
              <a:buNone/>
            </a:pPr>
            <a:endParaRPr lang="en-US" dirty="0"/>
          </a:p>
        </p:txBody>
      </p:sp>
      <p:sp>
        <p:nvSpPr>
          <p:cNvPr id="23" name="TextBox 22">
            <a:extLst>
              <a:ext uri="{FF2B5EF4-FFF2-40B4-BE49-F238E27FC236}">
                <a16:creationId xmlns:a16="http://schemas.microsoft.com/office/drawing/2014/main" id="{529F4F04-CAAE-F244-A389-7A1C55D8213E}"/>
              </a:ext>
            </a:extLst>
          </p:cNvPr>
          <p:cNvSpPr txBox="1"/>
          <p:nvPr/>
        </p:nvSpPr>
        <p:spPr>
          <a:xfrm>
            <a:off x="942474" y="6176963"/>
            <a:ext cx="5429250" cy="369332"/>
          </a:xfrm>
          <a:prstGeom prst="rect">
            <a:avLst/>
          </a:prstGeom>
          <a:noFill/>
        </p:spPr>
        <p:txBody>
          <a:bodyPr wrap="square" rtlCol="0">
            <a:spAutoFit/>
          </a:bodyPr>
          <a:lstStyle/>
          <a:p>
            <a:r>
              <a:rPr lang="en-US" dirty="0" err="1"/>
              <a:t>Kogel</a:t>
            </a:r>
            <a:r>
              <a:rPr lang="en-US" dirty="0"/>
              <a:t> et al. Eur J Pain</a:t>
            </a:r>
            <a:r>
              <a:rPr lang="en-US" cap="small" dirty="0"/>
              <a:t>. </a:t>
            </a:r>
            <a:r>
              <a:rPr lang="en-US" dirty="0"/>
              <a:t>2005 Oct;9(5):599-611</a:t>
            </a:r>
          </a:p>
        </p:txBody>
      </p:sp>
    </p:spTree>
    <p:extLst>
      <p:ext uri="{BB962C8B-B14F-4D97-AF65-F5344CB8AC3E}">
        <p14:creationId xmlns:p14="http://schemas.microsoft.com/office/powerpoint/2010/main" val="3261258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 name="Rectangle 12">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EEEC13-F163-FC48-A9E7-A35DB8920D88}"/>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en-US" sz="4000" dirty="0">
                <a:solidFill>
                  <a:srgbClr val="FFFFFF"/>
                </a:solidFill>
              </a:rPr>
              <a:t>Buprenorphine Ceiling Effect?</a:t>
            </a:r>
          </a:p>
        </p:txBody>
      </p:sp>
      <p:pic>
        <p:nvPicPr>
          <p:cNvPr id="6" name="Picture 5" descr="Chart&#10;&#10;Description automatically generated">
            <a:extLst>
              <a:ext uri="{FF2B5EF4-FFF2-40B4-BE49-F238E27FC236}">
                <a16:creationId xmlns:a16="http://schemas.microsoft.com/office/drawing/2014/main" id="{33851EB0-EB86-894F-858A-D99A1204ED0C}"/>
              </a:ext>
            </a:extLst>
          </p:cNvPr>
          <p:cNvPicPr>
            <a:picLocks noChangeAspect="1"/>
          </p:cNvPicPr>
          <p:nvPr/>
        </p:nvPicPr>
        <p:blipFill>
          <a:blip r:embed="rId3"/>
          <a:stretch>
            <a:fillRect/>
          </a:stretch>
        </p:blipFill>
        <p:spPr>
          <a:xfrm>
            <a:off x="5977145" y="1819420"/>
            <a:ext cx="5412121" cy="4289105"/>
          </a:xfrm>
          <a:prstGeom prst="rect">
            <a:avLst/>
          </a:prstGeom>
        </p:spPr>
      </p:pic>
      <p:pic>
        <p:nvPicPr>
          <p:cNvPr id="4" name="Picture 3" descr="Chart&#10;&#10;Description automatically generated">
            <a:extLst>
              <a:ext uri="{FF2B5EF4-FFF2-40B4-BE49-F238E27FC236}">
                <a16:creationId xmlns:a16="http://schemas.microsoft.com/office/drawing/2014/main" id="{74A0D1AE-3E75-0141-B68F-A22B13972776}"/>
              </a:ext>
            </a:extLst>
          </p:cNvPr>
          <p:cNvPicPr>
            <a:picLocks noChangeAspect="1"/>
          </p:cNvPicPr>
          <p:nvPr/>
        </p:nvPicPr>
        <p:blipFill>
          <a:blip r:embed="rId4"/>
          <a:stretch>
            <a:fillRect/>
          </a:stretch>
        </p:blipFill>
        <p:spPr>
          <a:xfrm>
            <a:off x="345017" y="1819420"/>
            <a:ext cx="4672605" cy="4392249"/>
          </a:xfrm>
          <a:prstGeom prst="rect">
            <a:avLst/>
          </a:prstGeom>
        </p:spPr>
      </p:pic>
      <p:sp>
        <p:nvSpPr>
          <p:cNvPr id="7" name="TextBox 6">
            <a:extLst>
              <a:ext uri="{FF2B5EF4-FFF2-40B4-BE49-F238E27FC236}">
                <a16:creationId xmlns:a16="http://schemas.microsoft.com/office/drawing/2014/main" id="{C0C0A48B-866D-B844-9DEE-6047E6445B47}"/>
              </a:ext>
            </a:extLst>
          </p:cNvPr>
          <p:cNvSpPr txBox="1"/>
          <p:nvPr/>
        </p:nvSpPr>
        <p:spPr>
          <a:xfrm>
            <a:off x="1873771" y="6402210"/>
            <a:ext cx="5797322" cy="646331"/>
          </a:xfrm>
          <a:prstGeom prst="rect">
            <a:avLst/>
          </a:prstGeom>
          <a:noFill/>
        </p:spPr>
        <p:txBody>
          <a:bodyPr wrap="square" rtlCol="0">
            <a:spAutoFit/>
          </a:bodyPr>
          <a:lstStyle/>
          <a:p>
            <a:r>
              <a:rPr lang="en-US" dirty="0" err="1"/>
              <a:t>Dahan</a:t>
            </a:r>
            <a:r>
              <a:rPr lang="en-US" dirty="0"/>
              <a:t> et al. Br J </a:t>
            </a:r>
            <a:r>
              <a:rPr lang="en-US" dirty="0" err="1"/>
              <a:t>Anaesth</a:t>
            </a:r>
            <a:r>
              <a:rPr lang="en-US" dirty="0"/>
              <a:t>. 2006; 96(5):627–32 </a:t>
            </a:r>
          </a:p>
          <a:p>
            <a:r>
              <a:rPr lang="en-US" dirty="0"/>
              <a:t> </a:t>
            </a:r>
          </a:p>
        </p:txBody>
      </p:sp>
    </p:spTree>
    <p:extLst>
      <p:ext uri="{BB962C8B-B14F-4D97-AF65-F5344CB8AC3E}">
        <p14:creationId xmlns:p14="http://schemas.microsoft.com/office/powerpoint/2010/main" val="1201275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A457AD-BEDA-0E4E-A114-E673FCDFB9A1}"/>
              </a:ext>
            </a:extLst>
          </p:cNvPr>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dirty="0">
                <a:solidFill>
                  <a:schemeClr val="bg1"/>
                </a:solidFill>
              </a:rPr>
              <a:t>Evidence: Buprenorphine Perioperative</a:t>
            </a:r>
            <a:endParaRPr lang="en-US" sz="4000" kern="1200" dirty="0">
              <a:solidFill>
                <a:schemeClr val="bg1"/>
              </a:solidFill>
              <a:latin typeface="+mj-lt"/>
              <a:ea typeface="+mj-ea"/>
              <a:cs typeface="+mj-cs"/>
            </a:endParaRPr>
          </a:p>
        </p:txBody>
      </p:sp>
      <p:sp>
        <p:nvSpPr>
          <p:cNvPr id="21" name="Content Placeholder 2">
            <a:extLst>
              <a:ext uri="{FF2B5EF4-FFF2-40B4-BE49-F238E27FC236}">
                <a16:creationId xmlns:a16="http://schemas.microsoft.com/office/drawing/2014/main" id="{44B2B73A-68E6-304D-9D82-FEA7EAD8152F}"/>
              </a:ext>
            </a:extLst>
          </p:cNvPr>
          <p:cNvSpPr txBox="1">
            <a:spLocks/>
          </p:cNvSpPr>
          <p:nvPr/>
        </p:nvSpPr>
        <p:spPr>
          <a:xfrm>
            <a:off x="838200" y="1825625"/>
            <a:ext cx="5181600" cy="4351338"/>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a:t>Khelemsky (2015) Case Report</a:t>
            </a:r>
          </a:p>
          <a:p>
            <a:pPr lvl="1"/>
            <a:r>
              <a:rPr lang="en-US" sz="1700"/>
              <a:t>Emergent C-spine Surgery</a:t>
            </a:r>
          </a:p>
          <a:p>
            <a:pPr lvl="1"/>
            <a:r>
              <a:rPr lang="en-US" sz="1700"/>
              <a:t>Surgery 1 TIVA (prop/remi no NMBD) movement uncontrolled until addition ketamine</a:t>
            </a:r>
          </a:p>
          <a:p>
            <a:pPr lvl="1"/>
            <a:r>
              <a:rPr lang="en-US" sz="1700"/>
              <a:t>Bup d/c post-op</a:t>
            </a:r>
          </a:p>
          <a:p>
            <a:pPr lvl="1"/>
            <a:r>
              <a:rPr lang="en-US" sz="1700"/>
              <a:t>POD 5 underwent Surgery 2; significantly reduced anesthetic requirements</a:t>
            </a:r>
          </a:p>
          <a:p>
            <a:r>
              <a:rPr lang="en-US" sz="2200"/>
              <a:t>Huang (2014) Case report</a:t>
            </a:r>
          </a:p>
          <a:p>
            <a:pPr lvl="1"/>
            <a:r>
              <a:rPr lang="en-US" sz="1700"/>
              <a:t>Clagett window closure on 16mg bup</a:t>
            </a:r>
          </a:p>
          <a:p>
            <a:pPr lvl="1"/>
            <a:r>
              <a:rPr lang="en-US" sz="1700"/>
              <a:t>Poor pain control until bup weaned</a:t>
            </a:r>
          </a:p>
          <a:p>
            <a:r>
              <a:rPr lang="en-US" sz="2200"/>
              <a:t>McCormick (2013) Case report</a:t>
            </a:r>
          </a:p>
          <a:p>
            <a:pPr lvl="1"/>
            <a:r>
              <a:rPr lang="en-US" sz="1700"/>
              <a:t>Acute thigh pain/fasciotomies; on buprenorphine/naloxone</a:t>
            </a:r>
          </a:p>
          <a:p>
            <a:pPr lvl="1"/>
            <a:r>
              <a:rPr lang="en-US" sz="1700"/>
              <a:t>Higher than expected opioid dose required</a:t>
            </a:r>
          </a:p>
          <a:p>
            <a:r>
              <a:rPr lang="en-US" sz="2200"/>
              <a:t>Harrington (2010) Case report</a:t>
            </a:r>
          </a:p>
          <a:p>
            <a:pPr lvl="1"/>
            <a:r>
              <a:rPr lang="en-US" sz="1700"/>
              <a:t>30 yo MVA polytrauma</a:t>
            </a:r>
          </a:p>
          <a:p>
            <a:pPr lvl="1"/>
            <a:r>
              <a:rPr lang="en-US" sz="1700"/>
              <a:t>Poor pain control until Bup d/c</a:t>
            </a:r>
          </a:p>
          <a:p>
            <a:pPr lvl="1"/>
            <a:endParaRPr lang="en-US" sz="1600"/>
          </a:p>
          <a:p>
            <a:endParaRPr lang="en-US" dirty="0"/>
          </a:p>
        </p:txBody>
      </p:sp>
      <p:sp>
        <p:nvSpPr>
          <p:cNvPr id="23" name="Content Placeholder 3">
            <a:extLst>
              <a:ext uri="{FF2B5EF4-FFF2-40B4-BE49-F238E27FC236}">
                <a16:creationId xmlns:a16="http://schemas.microsoft.com/office/drawing/2014/main" id="{B0EB691B-DFCC-FD4F-B5B1-C26E2A0A88CF}"/>
              </a:ext>
            </a:extLst>
          </p:cNvPr>
          <p:cNvSpPr txBox="1">
            <a:spLocks/>
          </p:cNvSpPr>
          <p:nvPr/>
        </p:nvSpPr>
        <p:spPr>
          <a:xfrm>
            <a:off x="6172200" y="1825625"/>
            <a:ext cx="5181600" cy="43513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endParaRPr lang="en-US" dirty="0"/>
          </a:p>
          <a:p>
            <a:r>
              <a:rPr lang="en-US" sz="2200" dirty="0"/>
              <a:t>Book (2007): Case report</a:t>
            </a:r>
          </a:p>
          <a:p>
            <a:pPr lvl="1"/>
            <a:r>
              <a:rPr lang="en-US" sz="1700" dirty="0"/>
              <a:t>Breast implant removal; on 24mg/d </a:t>
            </a:r>
            <a:r>
              <a:rPr lang="en-US" sz="1700" dirty="0" err="1"/>
              <a:t>bup</a:t>
            </a:r>
            <a:endParaRPr lang="en-US" sz="1700" dirty="0"/>
          </a:p>
          <a:p>
            <a:pPr lvl="1"/>
            <a:r>
              <a:rPr lang="en-US" sz="1700" dirty="0"/>
              <a:t>As outpatient given supplemental </a:t>
            </a:r>
            <a:r>
              <a:rPr lang="en-US" sz="1700" dirty="0" err="1"/>
              <a:t>bup</a:t>
            </a:r>
            <a:r>
              <a:rPr lang="en-US" sz="1700" dirty="0"/>
              <a:t> up to 12mg q6 </a:t>
            </a:r>
            <a:r>
              <a:rPr lang="en-US" sz="1700" dirty="0" err="1"/>
              <a:t>hrs</a:t>
            </a:r>
            <a:r>
              <a:rPr lang="en-US" sz="1700" dirty="0"/>
              <a:t> in addition to baseline dose</a:t>
            </a:r>
          </a:p>
          <a:p>
            <a:pPr lvl="1"/>
            <a:r>
              <a:rPr lang="en-US" sz="1700" dirty="0"/>
              <a:t>Good pain control</a:t>
            </a:r>
          </a:p>
          <a:p>
            <a:r>
              <a:rPr lang="en-US" sz="2200" dirty="0"/>
              <a:t>Kornfeld (2010) Case series: 5</a:t>
            </a:r>
          </a:p>
          <a:p>
            <a:pPr lvl="1"/>
            <a:r>
              <a:rPr lang="en-US" sz="1700" dirty="0"/>
              <a:t>On </a:t>
            </a:r>
            <a:r>
              <a:rPr lang="en-US" sz="1700" dirty="0" err="1"/>
              <a:t>bup</a:t>
            </a:r>
            <a:r>
              <a:rPr lang="en-US" sz="1700" dirty="0"/>
              <a:t> for pain (?) &gt;1 </a:t>
            </a:r>
            <a:r>
              <a:rPr lang="en-US" sz="1700" dirty="0" err="1"/>
              <a:t>yr</a:t>
            </a:r>
            <a:endParaRPr lang="en-US" sz="1700" dirty="0"/>
          </a:p>
          <a:p>
            <a:pPr lvl="1"/>
            <a:r>
              <a:rPr lang="en-US" sz="1700" dirty="0"/>
              <a:t>Opioids, bupivacaine +/- ketamine generally good pain control</a:t>
            </a:r>
          </a:p>
          <a:p>
            <a:r>
              <a:rPr lang="en-US" sz="2100" dirty="0"/>
              <a:t>Quaye (2020): Retrospective Cohort: N 55</a:t>
            </a:r>
          </a:p>
          <a:p>
            <a:pPr lvl="1"/>
            <a:r>
              <a:rPr lang="en-US" sz="1700" dirty="0"/>
              <a:t>Mod dose </a:t>
            </a:r>
            <a:r>
              <a:rPr lang="en-US" sz="1700" dirty="0" err="1"/>
              <a:t>bup</a:t>
            </a:r>
            <a:r>
              <a:rPr lang="en-US" sz="1700" dirty="0"/>
              <a:t>: 15-17 mg/d</a:t>
            </a:r>
          </a:p>
          <a:p>
            <a:pPr lvl="1"/>
            <a:r>
              <a:rPr lang="en-US" sz="1700" dirty="0"/>
              <a:t>38 continued vs 17 held</a:t>
            </a:r>
          </a:p>
          <a:p>
            <a:pPr lvl="1"/>
            <a:r>
              <a:rPr lang="en-US" sz="1700" dirty="0"/>
              <a:t>Holding </a:t>
            </a:r>
            <a:r>
              <a:rPr lang="en-US" sz="1700" dirty="0" err="1"/>
              <a:t>bup</a:t>
            </a:r>
            <a:r>
              <a:rPr lang="en-US" sz="1700" dirty="0"/>
              <a:t> = increased opioid use post-op and higher PACU pain scores</a:t>
            </a:r>
          </a:p>
          <a:p>
            <a:endParaRPr lang="en-US" dirty="0"/>
          </a:p>
        </p:txBody>
      </p:sp>
    </p:spTree>
    <p:extLst>
      <p:ext uri="{BB962C8B-B14F-4D97-AF65-F5344CB8AC3E}">
        <p14:creationId xmlns:p14="http://schemas.microsoft.com/office/powerpoint/2010/main" val="1369033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A457AD-BEDA-0E4E-A114-E673FCDFB9A1}"/>
              </a:ext>
            </a:extLst>
          </p:cNvPr>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Buprenorphine </a:t>
            </a:r>
            <a:r>
              <a:rPr lang="en-US" sz="4000" kern="1200" dirty="0" err="1">
                <a:solidFill>
                  <a:srgbClr val="FFFFFF"/>
                </a:solidFill>
                <a:latin typeface="+mj-lt"/>
                <a:ea typeface="+mj-ea"/>
                <a:cs typeface="+mj-cs"/>
              </a:rPr>
              <a:t>Periop</a:t>
            </a:r>
            <a:r>
              <a:rPr lang="en-US" sz="4000" kern="1200" dirty="0">
                <a:solidFill>
                  <a:srgbClr val="FFFFFF"/>
                </a:solidFill>
                <a:latin typeface="+mj-lt"/>
                <a:ea typeface="+mj-ea"/>
                <a:cs typeface="+mj-cs"/>
              </a:rPr>
              <a:t> Obstetrics</a:t>
            </a:r>
          </a:p>
        </p:txBody>
      </p:sp>
      <p:sp>
        <p:nvSpPr>
          <p:cNvPr id="15" name="Content Placeholder 2">
            <a:extLst>
              <a:ext uri="{FF2B5EF4-FFF2-40B4-BE49-F238E27FC236}">
                <a16:creationId xmlns:a16="http://schemas.microsoft.com/office/drawing/2014/main" id="{A46B35D5-DF73-8147-9D17-95C5BEB64A0D}"/>
              </a:ext>
            </a:extLst>
          </p:cNvPr>
          <p:cNvSpPr txBox="1">
            <a:spLocks/>
          </p:cNvSpPr>
          <p:nvPr/>
        </p:nvSpPr>
        <p:spPr>
          <a:xfrm>
            <a:off x="838200" y="1825625"/>
            <a:ext cx="5181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Bup</a:t>
            </a:r>
            <a:r>
              <a:rPr lang="en-US" dirty="0"/>
              <a:t> vs Methadone Cesarean</a:t>
            </a:r>
          </a:p>
          <a:p>
            <a:pPr lvl="1"/>
            <a:r>
              <a:rPr lang="en-US" dirty="0"/>
              <a:t>Retrospective Cohort</a:t>
            </a:r>
          </a:p>
          <a:p>
            <a:pPr lvl="1"/>
            <a:r>
              <a:rPr lang="en-US" dirty="0"/>
              <a:t>185 methadone (mean dose 93.7mg)  vs 88 </a:t>
            </a:r>
            <a:r>
              <a:rPr lang="en-US" dirty="0" err="1"/>
              <a:t>Bup</a:t>
            </a:r>
            <a:r>
              <a:rPr lang="en-US" dirty="0"/>
              <a:t> (mean dose 16.1mg)</a:t>
            </a:r>
          </a:p>
          <a:p>
            <a:pPr lvl="1"/>
            <a:r>
              <a:rPr lang="en-US" b="1" dirty="0"/>
              <a:t>No significant difference in MED </a:t>
            </a:r>
            <a:r>
              <a:rPr lang="en-US" dirty="0"/>
              <a:t>post-op between the two groups</a:t>
            </a:r>
          </a:p>
        </p:txBody>
      </p:sp>
      <p:sp>
        <p:nvSpPr>
          <p:cNvPr id="17" name="Content Placeholder 3">
            <a:extLst>
              <a:ext uri="{FF2B5EF4-FFF2-40B4-BE49-F238E27FC236}">
                <a16:creationId xmlns:a16="http://schemas.microsoft.com/office/drawing/2014/main" id="{EF0BA204-576D-D449-AEC7-B5C5890B86BF}"/>
              </a:ext>
            </a:extLst>
          </p:cNvPr>
          <p:cNvSpPr txBox="1">
            <a:spLocks/>
          </p:cNvSpPr>
          <p:nvPr/>
        </p:nvSpPr>
        <p:spPr>
          <a:xfrm>
            <a:off x="6172200" y="1825625"/>
            <a:ext cx="5181600" cy="43513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Bup</a:t>
            </a:r>
            <a:r>
              <a:rPr lang="en-US" dirty="0"/>
              <a:t> vs Opioid Naïve Vaginal/Cesarean</a:t>
            </a:r>
          </a:p>
          <a:p>
            <a:pPr lvl="1"/>
            <a:r>
              <a:rPr lang="en-US" dirty="0"/>
              <a:t>Retrospective Case/Control</a:t>
            </a:r>
          </a:p>
          <a:p>
            <a:pPr lvl="1"/>
            <a:r>
              <a:rPr lang="en-US" dirty="0"/>
              <a:t>63 </a:t>
            </a:r>
            <a:r>
              <a:rPr lang="en-US" dirty="0" err="1"/>
              <a:t>Bup</a:t>
            </a:r>
            <a:r>
              <a:rPr lang="en-US" dirty="0"/>
              <a:t> patients (44 vaginal, 19 cesarean)</a:t>
            </a:r>
          </a:p>
          <a:p>
            <a:pPr lvl="1"/>
            <a:r>
              <a:rPr lang="en-US" dirty="0"/>
              <a:t>Mean </a:t>
            </a:r>
            <a:r>
              <a:rPr lang="en-US" dirty="0" err="1"/>
              <a:t>Bup</a:t>
            </a:r>
            <a:r>
              <a:rPr lang="en-US" dirty="0"/>
              <a:t> dose 13.7mg (SD 6.2)</a:t>
            </a:r>
          </a:p>
          <a:p>
            <a:pPr lvl="1"/>
            <a:r>
              <a:rPr lang="en-US" dirty="0"/>
              <a:t>No diff: pain at admission, time to delivery, % choosing neuraxial </a:t>
            </a:r>
            <a:r>
              <a:rPr lang="en-US" dirty="0" err="1"/>
              <a:t>analg</a:t>
            </a:r>
            <a:r>
              <a:rPr lang="en-US" dirty="0"/>
              <a:t>, or intrapartum IV opioid</a:t>
            </a:r>
          </a:p>
          <a:p>
            <a:pPr lvl="1"/>
            <a:r>
              <a:rPr lang="en-US" dirty="0"/>
              <a:t>Postpartum: </a:t>
            </a:r>
            <a:r>
              <a:rPr lang="en-US" b="1" dirty="0"/>
              <a:t>PS higher in </a:t>
            </a:r>
            <a:r>
              <a:rPr lang="en-US" b="1" dirty="0" err="1"/>
              <a:t>Bup</a:t>
            </a:r>
            <a:r>
              <a:rPr lang="en-US" b="1" dirty="0"/>
              <a:t> </a:t>
            </a:r>
            <a:r>
              <a:rPr lang="en-US" dirty="0"/>
              <a:t>pts both vaginal &amp; Cesarean; </a:t>
            </a:r>
            <a:r>
              <a:rPr lang="en-US" b="1" dirty="0"/>
              <a:t>opioid use higher cesarean </a:t>
            </a:r>
            <a:r>
              <a:rPr lang="en-US" dirty="0"/>
              <a:t>not vaginal</a:t>
            </a:r>
          </a:p>
        </p:txBody>
      </p:sp>
      <p:sp>
        <p:nvSpPr>
          <p:cNvPr id="19" name="TextBox 18">
            <a:extLst>
              <a:ext uri="{FF2B5EF4-FFF2-40B4-BE49-F238E27FC236}">
                <a16:creationId xmlns:a16="http://schemas.microsoft.com/office/drawing/2014/main" id="{78D9796E-A5DD-B84F-A41B-68EACF11B695}"/>
              </a:ext>
            </a:extLst>
          </p:cNvPr>
          <p:cNvSpPr txBox="1"/>
          <p:nvPr/>
        </p:nvSpPr>
        <p:spPr>
          <a:xfrm>
            <a:off x="1225216" y="6246349"/>
            <a:ext cx="4407568" cy="461665"/>
          </a:xfrm>
          <a:prstGeom prst="rect">
            <a:avLst/>
          </a:prstGeom>
          <a:noFill/>
        </p:spPr>
        <p:txBody>
          <a:bodyPr wrap="square" rtlCol="0">
            <a:spAutoFit/>
          </a:bodyPr>
          <a:lstStyle/>
          <a:p>
            <a:r>
              <a:rPr lang="en-US" sz="1200" dirty="0" err="1"/>
              <a:t>Vilkins</a:t>
            </a:r>
            <a:r>
              <a:rPr lang="en-US" sz="1200" dirty="0"/>
              <a:t> et al. Journal of Addiction Medicine: </a:t>
            </a:r>
            <a:r>
              <a:rPr lang="en-US" sz="1200" dirty="0">
                <a:hlinkClick r:id="rId3"/>
              </a:rPr>
              <a:t>September/October 2017.(11)5:397-401</a:t>
            </a:r>
            <a:endParaRPr lang="en-US" sz="1200" dirty="0"/>
          </a:p>
        </p:txBody>
      </p:sp>
      <p:sp>
        <p:nvSpPr>
          <p:cNvPr id="26" name="TextBox 25">
            <a:extLst>
              <a:ext uri="{FF2B5EF4-FFF2-40B4-BE49-F238E27FC236}">
                <a16:creationId xmlns:a16="http://schemas.microsoft.com/office/drawing/2014/main" id="{9C09802D-A9E5-BB42-95E7-4ADF5A45F198}"/>
              </a:ext>
            </a:extLst>
          </p:cNvPr>
          <p:cNvSpPr txBox="1"/>
          <p:nvPr/>
        </p:nvSpPr>
        <p:spPr>
          <a:xfrm>
            <a:off x="6910139" y="6241899"/>
            <a:ext cx="4957009" cy="276999"/>
          </a:xfrm>
          <a:prstGeom prst="rect">
            <a:avLst/>
          </a:prstGeom>
          <a:noFill/>
        </p:spPr>
        <p:txBody>
          <a:bodyPr wrap="square" rtlCol="0">
            <a:spAutoFit/>
          </a:bodyPr>
          <a:lstStyle/>
          <a:p>
            <a:r>
              <a:rPr lang="en-US" sz="1200" dirty="0"/>
              <a:t>Meyer M et al. Eur J Pain. 2010;14(9):939-943</a:t>
            </a:r>
          </a:p>
        </p:txBody>
      </p:sp>
    </p:spTree>
    <p:extLst>
      <p:ext uri="{BB962C8B-B14F-4D97-AF65-F5344CB8AC3E}">
        <p14:creationId xmlns:p14="http://schemas.microsoft.com/office/powerpoint/2010/main" val="944362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B12279-B6ED-DD4B-9632-0DD9E0382351}"/>
              </a:ext>
            </a:extLst>
          </p:cNvPr>
          <p:cNvSpPr>
            <a:spLocks noGrp="1"/>
          </p:cNvSpPr>
          <p:nvPr>
            <p:ph type="title"/>
          </p:nvPr>
        </p:nvSpPr>
        <p:spPr>
          <a:xfrm>
            <a:off x="715293" y="379333"/>
            <a:ext cx="5685508" cy="809421"/>
          </a:xfrm>
        </p:spPr>
        <p:txBody>
          <a:bodyPr vert="horz" lIns="91440" tIns="45720" rIns="91440" bIns="45720" rtlCol="0" anchor="b">
            <a:normAutofit fontScale="90000"/>
          </a:bodyPr>
          <a:lstStyle/>
          <a:p>
            <a:r>
              <a:rPr lang="en-US" sz="4000" kern="1200" dirty="0">
                <a:solidFill>
                  <a:schemeClr val="tx1"/>
                </a:solidFill>
                <a:latin typeface="+mj-lt"/>
                <a:ea typeface="+mj-ea"/>
                <a:cs typeface="+mj-cs"/>
              </a:rPr>
              <a:t>Buprenorphine Perioperative</a:t>
            </a:r>
          </a:p>
        </p:txBody>
      </p:sp>
      <p:sp>
        <p:nvSpPr>
          <p:cNvPr id="5" name="TextBox 4">
            <a:extLst>
              <a:ext uri="{FF2B5EF4-FFF2-40B4-BE49-F238E27FC236}">
                <a16:creationId xmlns:a16="http://schemas.microsoft.com/office/drawing/2014/main" id="{3C0B3FDB-D856-F54D-92F0-CEA6CE5E3718}"/>
              </a:ext>
            </a:extLst>
          </p:cNvPr>
          <p:cNvSpPr txBox="1"/>
          <p:nvPr/>
        </p:nvSpPr>
        <p:spPr>
          <a:xfrm>
            <a:off x="205626" y="1568086"/>
            <a:ext cx="5469269" cy="3522569"/>
          </a:xfrm>
          <a:prstGeom prst="rect">
            <a:avLst/>
          </a:prstGeom>
        </p:spPr>
        <p:txBody>
          <a:bodyPr vert="horz" lIns="91440" tIns="45720" rIns="91440" bIns="45720" rtlCol="0" anchor="t">
            <a:noAutofit/>
          </a:bodyPr>
          <a:lstStyle/>
          <a:p>
            <a:pPr marL="744538" lvl="1" indent="-228600">
              <a:lnSpc>
                <a:spcPct val="90000"/>
              </a:lnSpc>
              <a:spcBef>
                <a:spcPct val="50000"/>
              </a:spcBef>
              <a:buClr>
                <a:srgbClr val="FF5050"/>
              </a:buClr>
              <a:buSzPct val="115000"/>
              <a:buFont typeface="Arial" panose="020B0604020202020204" pitchFamily="34" charset="0"/>
              <a:buChar char="•"/>
            </a:pPr>
            <a:r>
              <a:rPr lang="en-US" sz="2400" dirty="0"/>
              <a:t>Retrospective Cohort</a:t>
            </a:r>
          </a:p>
          <a:p>
            <a:pPr marL="1201738" lvl="2" indent="-228600">
              <a:lnSpc>
                <a:spcPct val="90000"/>
              </a:lnSpc>
              <a:spcBef>
                <a:spcPct val="50000"/>
              </a:spcBef>
              <a:buClr>
                <a:srgbClr val="FF5050"/>
              </a:buClr>
              <a:buSzPct val="115000"/>
              <a:buFont typeface="Arial" panose="020B0604020202020204" pitchFamily="34" charset="0"/>
              <a:buChar char="•"/>
            </a:pPr>
            <a:r>
              <a:rPr lang="en-US" sz="2400" dirty="0"/>
              <a:t>N=51; 29 methadone, 22 </a:t>
            </a:r>
            <a:r>
              <a:rPr lang="en-US" sz="2400" dirty="0" err="1"/>
              <a:t>bup</a:t>
            </a:r>
            <a:endParaRPr lang="en-US" sz="2400" dirty="0"/>
          </a:p>
          <a:p>
            <a:pPr marL="1201738" lvl="2" indent="-228600">
              <a:lnSpc>
                <a:spcPct val="90000"/>
              </a:lnSpc>
              <a:spcBef>
                <a:spcPct val="50000"/>
              </a:spcBef>
              <a:buClr>
                <a:srgbClr val="FF5050"/>
              </a:buClr>
              <a:buSzPct val="115000"/>
              <a:buFont typeface="Arial" panose="020B0604020202020204" pitchFamily="34" charset="0"/>
              <a:buChar char="•"/>
            </a:pPr>
            <a:r>
              <a:rPr lang="en-US" sz="2400" dirty="0"/>
              <a:t>Compared 1</a:t>
            </a:r>
            <a:r>
              <a:rPr lang="en-US" sz="2400" baseline="30000" dirty="0"/>
              <a:t>st</a:t>
            </a:r>
            <a:r>
              <a:rPr lang="en-US" sz="2400" dirty="0"/>
              <a:t> 24 </a:t>
            </a:r>
            <a:r>
              <a:rPr lang="en-US" sz="2400" dirty="0" err="1"/>
              <a:t>hr</a:t>
            </a:r>
            <a:r>
              <a:rPr lang="en-US" sz="2400" dirty="0"/>
              <a:t> post-op opioid use when </a:t>
            </a:r>
            <a:r>
              <a:rPr lang="en-US" sz="2400" dirty="0" err="1"/>
              <a:t>bup</a:t>
            </a:r>
            <a:r>
              <a:rPr lang="en-US" sz="2400" dirty="0"/>
              <a:t>/methadone held POD 0 vs given POD 0</a:t>
            </a:r>
          </a:p>
          <a:p>
            <a:pPr marL="1201738" lvl="2" indent="-228600">
              <a:lnSpc>
                <a:spcPct val="90000"/>
              </a:lnSpc>
              <a:spcBef>
                <a:spcPct val="50000"/>
              </a:spcBef>
              <a:buClr>
                <a:srgbClr val="FF5050"/>
              </a:buClr>
              <a:buSzPct val="115000"/>
              <a:buFont typeface="Arial" panose="020B0604020202020204" pitchFamily="34" charset="0"/>
              <a:buChar char="•"/>
            </a:pPr>
            <a:r>
              <a:rPr lang="en-US" sz="2400" dirty="0"/>
              <a:t>More opioid used when held</a:t>
            </a:r>
          </a:p>
          <a:p>
            <a:pPr marL="1201738" lvl="2" indent="-228600">
              <a:lnSpc>
                <a:spcPct val="90000"/>
              </a:lnSpc>
              <a:spcBef>
                <a:spcPct val="50000"/>
              </a:spcBef>
              <a:buClr>
                <a:srgbClr val="FF5050"/>
              </a:buClr>
              <a:buSzPct val="115000"/>
              <a:buFont typeface="Arial" panose="020B0604020202020204" pitchFamily="34" charset="0"/>
              <a:buChar char="•"/>
            </a:pPr>
            <a:r>
              <a:rPr lang="en-US" sz="2400" dirty="0"/>
              <a:t>Mean </a:t>
            </a:r>
            <a:r>
              <a:rPr lang="en-US" sz="2400" dirty="0" err="1"/>
              <a:t>Bup</a:t>
            </a:r>
            <a:r>
              <a:rPr lang="en-US" sz="2400" dirty="0"/>
              <a:t> dose 13.7mg/d (SD 6.6); range 4-32mg/d</a:t>
            </a:r>
          </a:p>
          <a:p>
            <a:pPr marL="1201738" lvl="2" indent="-228600">
              <a:lnSpc>
                <a:spcPct val="90000"/>
              </a:lnSpc>
              <a:spcBef>
                <a:spcPct val="50000"/>
              </a:spcBef>
              <a:buClr>
                <a:srgbClr val="FF5050"/>
              </a:buClr>
              <a:buSzPct val="115000"/>
              <a:buFont typeface="Arial" panose="020B0604020202020204" pitchFamily="34" charset="0"/>
              <a:buChar char="•"/>
            </a:pPr>
            <a:r>
              <a:rPr lang="en-US" sz="2400" b="1" dirty="0"/>
              <a:t>Holding POD 0 increases opioid requirement</a:t>
            </a:r>
          </a:p>
        </p:txBody>
      </p:sp>
      <p:pic>
        <p:nvPicPr>
          <p:cNvPr id="4" name="Picture 3" descr="Chart, bar chart&#10;&#10;Description automatically generated">
            <a:extLst>
              <a:ext uri="{FF2B5EF4-FFF2-40B4-BE49-F238E27FC236}">
                <a16:creationId xmlns:a16="http://schemas.microsoft.com/office/drawing/2014/main" id="{5B03695A-685D-C14D-BF26-6595B55CE6D3}"/>
              </a:ext>
            </a:extLst>
          </p:cNvPr>
          <p:cNvPicPr>
            <a:picLocks noChangeAspect="1"/>
          </p:cNvPicPr>
          <p:nvPr/>
        </p:nvPicPr>
        <p:blipFill>
          <a:blip r:embed="rId3"/>
          <a:stretch>
            <a:fillRect/>
          </a:stretch>
        </p:blipFill>
        <p:spPr>
          <a:xfrm>
            <a:off x="6665494" y="230026"/>
            <a:ext cx="4811213" cy="6090146"/>
          </a:xfrm>
          <a:prstGeom prst="rect">
            <a:avLst/>
          </a:prstGeom>
        </p:spPr>
      </p:pic>
      <p:sp>
        <p:nvSpPr>
          <p:cNvPr id="13" name="Rectangle 12">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55282A5-BBB6-144B-B72B-8FCF21AF809E}"/>
              </a:ext>
            </a:extLst>
          </p:cNvPr>
          <p:cNvSpPr txBox="1"/>
          <p:nvPr/>
        </p:nvSpPr>
        <p:spPr>
          <a:xfrm>
            <a:off x="4092739" y="6476975"/>
            <a:ext cx="5828799" cy="369332"/>
          </a:xfrm>
          <a:prstGeom prst="rect">
            <a:avLst/>
          </a:prstGeom>
          <a:noFill/>
        </p:spPr>
        <p:txBody>
          <a:bodyPr wrap="square" rtlCol="0">
            <a:spAutoFit/>
          </a:bodyPr>
          <a:lstStyle/>
          <a:p>
            <a:pPr>
              <a:spcAft>
                <a:spcPts val="600"/>
              </a:spcAft>
            </a:pPr>
            <a:r>
              <a:rPr lang="en-US" dirty="0">
                <a:solidFill>
                  <a:schemeClr val="bg1"/>
                </a:solidFill>
              </a:rPr>
              <a:t>Macintyre PE et al. </a:t>
            </a:r>
            <a:r>
              <a:rPr lang="en-US" dirty="0" err="1">
                <a:solidFill>
                  <a:schemeClr val="bg1"/>
                </a:solidFill>
              </a:rPr>
              <a:t>Anaesth</a:t>
            </a:r>
            <a:r>
              <a:rPr lang="en-US" dirty="0">
                <a:solidFill>
                  <a:schemeClr val="bg1"/>
                </a:solidFill>
              </a:rPr>
              <a:t> Intensive Care 2013 </a:t>
            </a:r>
          </a:p>
        </p:txBody>
      </p:sp>
    </p:spTree>
    <p:extLst>
      <p:ext uri="{BB962C8B-B14F-4D97-AF65-F5344CB8AC3E}">
        <p14:creationId xmlns:p14="http://schemas.microsoft.com/office/powerpoint/2010/main" val="1567688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E71124-1C3E-064F-9BD2-8E70E919DFA0}"/>
              </a:ext>
            </a:extLst>
          </p:cNvPr>
          <p:cNvSpPr>
            <a:spLocks noGrp="1"/>
          </p:cNvSpPr>
          <p:nvPr>
            <p:ph type="title"/>
          </p:nvPr>
        </p:nvSpPr>
        <p:spPr>
          <a:xfrm>
            <a:off x="1136396" y="285575"/>
            <a:ext cx="5814240" cy="1556870"/>
          </a:xfrm>
        </p:spPr>
        <p:txBody>
          <a:bodyPr vert="horz" lIns="91440" tIns="45720" rIns="91440" bIns="45720" rtlCol="0" anchor="b">
            <a:normAutofit/>
          </a:bodyPr>
          <a:lstStyle/>
          <a:p>
            <a:r>
              <a:rPr lang="en-US" sz="4000" dirty="0"/>
              <a:t>Buprenorphine Perioperative</a:t>
            </a:r>
          </a:p>
        </p:txBody>
      </p:sp>
      <p:sp>
        <p:nvSpPr>
          <p:cNvPr id="5" name="TextBox 4">
            <a:extLst>
              <a:ext uri="{FF2B5EF4-FFF2-40B4-BE49-F238E27FC236}">
                <a16:creationId xmlns:a16="http://schemas.microsoft.com/office/drawing/2014/main" id="{29A32EE6-B443-3C41-8183-F5B12649F90E}"/>
              </a:ext>
            </a:extLst>
          </p:cNvPr>
          <p:cNvSpPr txBox="1"/>
          <p:nvPr/>
        </p:nvSpPr>
        <p:spPr>
          <a:xfrm>
            <a:off x="304932" y="2128020"/>
            <a:ext cx="5208170" cy="3461155"/>
          </a:xfrm>
          <a:prstGeom prst="rect">
            <a:avLst/>
          </a:prstGeom>
        </p:spPr>
        <p:txBody>
          <a:bodyPr vert="horz" lIns="91440" tIns="45720" rIns="91440" bIns="45720" rtlCol="0">
            <a:noAutofit/>
          </a:bodyPr>
          <a:lstStyle/>
          <a:p>
            <a:pPr marL="744538" lvl="1" indent="-228600">
              <a:lnSpc>
                <a:spcPct val="90000"/>
              </a:lnSpc>
              <a:spcBef>
                <a:spcPct val="50000"/>
              </a:spcBef>
              <a:buClr>
                <a:srgbClr val="FF5050"/>
              </a:buClr>
              <a:buSzPct val="115000"/>
              <a:buFont typeface="Arial" panose="020B0604020202020204" pitchFamily="34" charset="0"/>
              <a:buChar char="•"/>
            </a:pPr>
            <a:r>
              <a:rPr lang="en-US" sz="2400" dirty="0"/>
              <a:t>Multispecialty society work group review article; RAPM 2021:</a:t>
            </a:r>
          </a:p>
          <a:p>
            <a:pPr marL="1201738" lvl="2" indent="-228600">
              <a:lnSpc>
                <a:spcPct val="90000"/>
              </a:lnSpc>
              <a:spcBef>
                <a:spcPct val="50000"/>
              </a:spcBef>
              <a:buClr>
                <a:srgbClr val="FF5050"/>
              </a:buClr>
              <a:buSzPct val="115000"/>
              <a:buFont typeface="Arial" panose="020B0604020202020204" pitchFamily="34" charset="0"/>
              <a:buChar char="•"/>
            </a:pPr>
            <a:r>
              <a:rPr lang="en-US" sz="2400" dirty="0"/>
              <a:t>Recommend NO </a:t>
            </a:r>
            <a:r>
              <a:rPr lang="en-US" sz="2400" dirty="0" err="1"/>
              <a:t>Bup</a:t>
            </a:r>
            <a:r>
              <a:rPr lang="en-US" sz="2400" dirty="0"/>
              <a:t> dose adjustment </a:t>
            </a:r>
          </a:p>
          <a:p>
            <a:pPr marL="1201738" lvl="2" indent="-228600">
              <a:lnSpc>
                <a:spcPct val="90000"/>
              </a:lnSpc>
              <a:spcBef>
                <a:spcPct val="50000"/>
              </a:spcBef>
              <a:buClr>
                <a:srgbClr val="FF5050"/>
              </a:buClr>
              <a:buSzPct val="115000"/>
              <a:buFont typeface="Arial" panose="020B0604020202020204" pitchFamily="34" charset="0"/>
              <a:buChar char="•"/>
            </a:pPr>
            <a:r>
              <a:rPr lang="en-US" sz="2400" dirty="0"/>
              <a:t>Continue </a:t>
            </a:r>
            <a:r>
              <a:rPr lang="en-US" sz="2400" dirty="0" err="1"/>
              <a:t>Bup</a:t>
            </a:r>
            <a:r>
              <a:rPr lang="en-US" sz="2400" dirty="0"/>
              <a:t> </a:t>
            </a:r>
            <a:r>
              <a:rPr lang="en-US" sz="2400" dirty="0" err="1"/>
              <a:t>periop</a:t>
            </a:r>
            <a:r>
              <a:rPr lang="en-US" sz="2400" dirty="0"/>
              <a:t> divided BID-TID</a:t>
            </a:r>
          </a:p>
          <a:p>
            <a:pPr marL="1201738" lvl="2" indent="-228600">
              <a:lnSpc>
                <a:spcPct val="90000"/>
              </a:lnSpc>
              <a:spcBef>
                <a:spcPct val="50000"/>
              </a:spcBef>
              <a:buClr>
                <a:srgbClr val="FF5050"/>
              </a:buClr>
              <a:buSzPct val="115000"/>
              <a:buFont typeface="Arial" panose="020B0604020202020204" pitchFamily="34" charset="0"/>
              <a:buChar char="•"/>
            </a:pPr>
            <a:r>
              <a:rPr lang="en-US" sz="2400" dirty="0"/>
              <a:t>Add regional/ ketamine/ lidocaine/ </a:t>
            </a:r>
            <a:r>
              <a:rPr lang="en-US" sz="2400" dirty="0" err="1"/>
              <a:t>nsaid</a:t>
            </a:r>
            <a:r>
              <a:rPr lang="en-US" sz="2400" dirty="0"/>
              <a:t>/ </a:t>
            </a:r>
            <a:r>
              <a:rPr lang="en-US" sz="2400" dirty="0" err="1"/>
              <a:t>apap</a:t>
            </a:r>
            <a:r>
              <a:rPr lang="en-US" sz="2400" dirty="0"/>
              <a:t>/ </a:t>
            </a:r>
            <a:r>
              <a:rPr lang="en-US" sz="2400" dirty="0" err="1"/>
              <a:t>gabap</a:t>
            </a:r>
            <a:r>
              <a:rPr lang="en-US" sz="2400" dirty="0"/>
              <a:t>/ topicals</a:t>
            </a:r>
          </a:p>
        </p:txBody>
      </p:sp>
      <p:pic>
        <p:nvPicPr>
          <p:cNvPr id="4" name="Picture 3" descr="Text&#10;&#10;Description automatically generated">
            <a:extLst>
              <a:ext uri="{FF2B5EF4-FFF2-40B4-BE49-F238E27FC236}">
                <a16:creationId xmlns:a16="http://schemas.microsoft.com/office/drawing/2014/main" id="{A849A463-ACB7-F44F-94EA-456C21C0B4B0}"/>
              </a:ext>
            </a:extLst>
          </p:cNvPr>
          <p:cNvPicPr>
            <a:picLocks noChangeAspect="1"/>
          </p:cNvPicPr>
          <p:nvPr/>
        </p:nvPicPr>
        <p:blipFill rotWithShape="1">
          <a:blip r:embed="rId3"/>
          <a:srcRect b="43313"/>
          <a:stretch/>
        </p:blipFill>
        <p:spPr>
          <a:xfrm>
            <a:off x="6743696" y="285575"/>
            <a:ext cx="5366525" cy="1003898"/>
          </a:xfrm>
          <a:prstGeom prst="rect">
            <a:avLst/>
          </a:prstGeom>
        </p:spPr>
      </p:pic>
      <p:pic>
        <p:nvPicPr>
          <p:cNvPr id="7" name="Picture 6" descr="A screenshot of a computer&#10;&#10;Description automatically generated with medium confidence">
            <a:extLst>
              <a:ext uri="{FF2B5EF4-FFF2-40B4-BE49-F238E27FC236}">
                <a16:creationId xmlns:a16="http://schemas.microsoft.com/office/drawing/2014/main" id="{F05AED9F-5B45-B848-92EC-4B1CA85926D5}"/>
              </a:ext>
            </a:extLst>
          </p:cNvPr>
          <p:cNvPicPr>
            <a:picLocks noChangeAspect="1"/>
          </p:cNvPicPr>
          <p:nvPr/>
        </p:nvPicPr>
        <p:blipFill>
          <a:blip r:embed="rId4"/>
          <a:stretch>
            <a:fillRect/>
          </a:stretch>
        </p:blipFill>
        <p:spPr>
          <a:xfrm>
            <a:off x="6500813" y="1383698"/>
            <a:ext cx="5691187" cy="4922876"/>
          </a:xfrm>
          <a:prstGeom prst="rect">
            <a:avLst/>
          </a:prstGeom>
        </p:spPr>
      </p:pic>
      <p:sp>
        <p:nvSpPr>
          <p:cNvPr id="14" name="Rectangle 13">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0800"/>
            <a:ext cx="8153398"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C0DAD93-2684-384F-BB26-D939B6B8349F}"/>
              </a:ext>
            </a:extLst>
          </p:cNvPr>
          <p:cNvSpPr txBox="1"/>
          <p:nvPr/>
        </p:nvSpPr>
        <p:spPr>
          <a:xfrm>
            <a:off x="1945864" y="6471897"/>
            <a:ext cx="5208170" cy="523220"/>
          </a:xfrm>
          <a:prstGeom prst="rect">
            <a:avLst/>
          </a:prstGeom>
          <a:noFill/>
        </p:spPr>
        <p:txBody>
          <a:bodyPr wrap="square" rtlCol="0">
            <a:spAutoFit/>
          </a:bodyPr>
          <a:lstStyle/>
          <a:p>
            <a:r>
              <a:rPr lang="en-US" sz="1400" dirty="0">
                <a:solidFill>
                  <a:schemeClr val="bg1"/>
                </a:solidFill>
              </a:rPr>
              <a:t>Kohan L, et al. Reg </a:t>
            </a:r>
            <a:r>
              <a:rPr lang="en-US" sz="1400" dirty="0" err="1">
                <a:solidFill>
                  <a:schemeClr val="bg1"/>
                </a:solidFill>
              </a:rPr>
              <a:t>Anesth</a:t>
            </a:r>
            <a:r>
              <a:rPr lang="en-US" sz="1400" dirty="0">
                <a:solidFill>
                  <a:schemeClr val="bg1"/>
                </a:solidFill>
              </a:rPr>
              <a:t> Pain Med 2021;46:840–859</a:t>
            </a:r>
          </a:p>
          <a:p>
            <a:endParaRPr lang="en-US" sz="1400" dirty="0">
              <a:solidFill>
                <a:schemeClr val="bg1"/>
              </a:solidFill>
            </a:endParaRPr>
          </a:p>
        </p:txBody>
      </p:sp>
    </p:spTree>
    <p:extLst>
      <p:ext uri="{BB962C8B-B14F-4D97-AF65-F5344CB8AC3E}">
        <p14:creationId xmlns:p14="http://schemas.microsoft.com/office/powerpoint/2010/main" val="752705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389" y="139486"/>
            <a:ext cx="10323095" cy="1038746"/>
          </a:xfrm>
        </p:spPr>
        <p:txBody>
          <a:bodyPr>
            <a:noAutofit/>
          </a:bodyPr>
          <a:lstStyle/>
          <a:p>
            <a:pPr algn="ctr"/>
            <a:r>
              <a:rPr lang="en-US" sz="3600" b="1" spc="-8" dirty="0"/>
              <a:t>University of Michigan Buprenorphine </a:t>
            </a:r>
            <a:r>
              <a:rPr lang="en-US" sz="3600" b="1" spc="-8" dirty="0" err="1"/>
              <a:t>Periop</a:t>
            </a:r>
            <a:r>
              <a:rPr lang="en-US" sz="3600" b="1" spc="-8" dirty="0"/>
              <a:t> Protocol</a:t>
            </a:r>
            <a:endParaRPr lang="en-US" sz="3600" dirty="0"/>
          </a:p>
        </p:txBody>
      </p:sp>
      <p:pic>
        <p:nvPicPr>
          <p:cNvPr id="52" name="Picture 51"/>
          <p:cNvPicPr>
            <a:picLocks noChangeAspect="1"/>
          </p:cNvPicPr>
          <p:nvPr/>
        </p:nvPicPr>
        <p:blipFill>
          <a:blip r:embed="rId3"/>
          <a:stretch>
            <a:fillRect/>
          </a:stretch>
        </p:blipFill>
        <p:spPr>
          <a:xfrm>
            <a:off x="1335506" y="1178232"/>
            <a:ext cx="9312442" cy="5485779"/>
          </a:xfrm>
          <a:prstGeom prst="rect">
            <a:avLst/>
          </a:prstGeom>
        </p:spPr>
      </p:pic>
    </p:spTree>
    <p:extLst>
      <p:ext uri="{BB962C8B-B14F-4D97-AF65-F5344CB8AC3E}">
        <p14:creationId xmlns:p14="http://schemas.microsoft.com/office/powerpoint/2010/main" val="9329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3F99DD-FA91-78D6-6D10-8F2985B4BA46}"/>
              </a:ext>
            </a:extLst>
          </p:cNvPr>
          <p:cNvSpPr>
            <a:spLocks noGrp="1"/>
          </p:cNvSpPr>
          <p:nvPr>
            <p:ph type="title"/>
          </p:nvPr>
        </p:nvSpPr>
        <p:spPr>
          <a:xfrm>
            <a:off x="466722" y="586855"/>
            <a:ext cx="3201366" cy="3387497"/>
          </a:xfrm>
        </p:spPr>
        <p:txBody>
          <a:bodyPr anchor="b">
            <a:normAutofit/>
          </a:bodyPr>
          <a:lstStyle/>
          <a:p>
            <a:r>
              <a:rPr lang="en-US" sz="4000" b="1" dirty="0">
                <a:solidFill>
                  <a:srgbClr val="FFFFFF"/>
                </a:solidFill>
              </a:rPr>
              <a:t>Disclosures</a:t>
            </a:r>
          </a:p>
        </p:txBody>
      </p:sp>
      <p:sp>
        <p:nvSpPr>
          <p:cNvPr id="3" name="Content Placeholder 2">
            <a:extLst>
              <a:ext uri="{FF2B5EF4-FFF2-40B4-BE49-F238E27FC236}">
                <a16:creationId xmlns:a16="http://schemas.microsoft.com/office/drawing/2014/main" id="{01A07902-9DDE-1B72-10EC-801797749945}"/>
              </a:ext>
            </a:extLst>
          </p:cNvPr>
          <p:cNvSpPr>
            <a:spLocks noGrp="1"/>
          </p:cNvSpPr>
          <p:nvPr>
            <p:ph idx="1"/>
          </p:nvPr>
        </p:nvSpPr>
        <p:spPr>
          <a:xfrm>
            <a:off x="4810259" y="649480"/>
            <a:ext cx="6555347" cy="5546047"/>
          </a:xfrm>
        </p:spPr>
        <p:txBody>
          <a:bodyPr anchor="ctr">
            <a:normAutofit/>
          </a:bodyPr>
          <a:lstStyle/>
          <a:p>
            <a:r>
              <a:rPr lang="en-US" dirty="0"/>
              <a:t>Fellowship Educational Grants: </a:t>
            </a:r>
          </a:p>
          <a:p>
            <a:pPr lvl="1"/>
            <a:r>
              <a:rPr lang="en-US" dirty="0"/>
              <a:t>Medtronic, Abbott, Boston Scientific, Nevro</a:t>
            </a:r>
          </a:p>
        </p:txBody>
      </p:sp>
    </p:spTree>
    <p:extLst>
      <p:ext uri="{BB962C8B-B14F-4D97-AF65-F5344CB8AC3E}">
        <p14:creationId xmlns:p14="http://schemas.microsoft.com/office/powerpoint/2010/main" val="1407335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0DCB42A-673C-0C40-906F-B1D78607D9A5}"/>
              </a:ext>
            </a:extLst>
          </p:cNvPr>
          <p:cNvGrpSpPr/>
          <p:nvPr/>
        </p:nvGrpSpPr>
        <p:grpSpPr>
          <a:xfrm>
            <a:off x="1" y="2"/>
            <a:ext cx="12192004" cy="1676399"/>
            <a:chOff x="-2" y="1"/>
            <a:chExt cx="12192004" cy="1676399"/>
          </a:xfrm>
        </p:grpSpPr>
        <p:pic>
          <p:nvPicPr>
            <p:cNvPr id="5" name="Picture 4">
              <a:extLst>
                <a:ext uri="{FF2B5EF4-FFF2-40B4-BE49-F238E27FC236}">
                  <a16:creationId xmlns:a16="http://schemas.microsoft.com/office/drawing/2014/main" id="{2AAC35B0-7F05-A647-BFCD-86A066C4C15A}"/>
                </a:ext>
              </a:extLst>
            </p:cNvPr>
            <p:cNvPicPr>
              <a:picLocks noChangeAspect="1"/>
            </p:cNvPicPr>
            <p:nvPr/>
          </p:nvPicPr>
          <p:blipFill rotWithShape="1">
            <a:blip r:embed="rId3"/>
            <a:srcRect l="4906" t="10300" r="91306" b="3658"/>
            <a:stretch/>
          </p:blipFill>
          <p:spPr>
            <a:xfrm rot="5400000" flipV="1">
              <a:off x="5398399" y="-5398399"/>
              <a:ext cx="1395203" cy="12192003"/>
            </a:xfrm>
            <a:prstGeom prst="rect">
              <a:avLst/>
            </a:prstGeom>
          </p:spPr>
        </p:pic>
        <p:grpSp>
          <p:nvGrpSpPr>
            <p:cNvPr id="6" name="Group 5">
              <a:extLst>
                <a:ext uri="{FF2B5EF4-FFF2-40B4-BE49-F238E27FC236}">
                  <a16:creationId xmlns:a16="http://schemas.microsoft.com/office/drawing/2014/main" id="{D5B8BD35-0426-EA4C-8B1E-E47C20204CD0}"/>
                </a:ext>
              </a:extLst>
            </p:cNvPr>
            <p:cNvGrpSpPr/>
            <p:nvPr/>
          </p:nvGrpSpPr>
          <p:grpSpPr>
            <a:xfrm>
              <a:off x="-2" y="1399777"/>
              <a:ext cx="12192001" cy="276623"/>
              <a:chOff x="0" y="1286531"/>
              <a:chExt cx="9146381" cy="200025"/>
            </a:xfrm>
          </p:grpSpPr>
          <p:pic>
            <p:nvPicPr>
              <p:cNvPr id="7" name="Picture 6">
                <a:extLst>
                  <a:ext uri="{FF2B5EF4-FFF2-40B4-BE49-F238E27FC236}">
                    <a16:creationId xmlns:a16="http://schemas.microsoft.com/office/drawing/2014/main" id="{A8155220-07B4-9F42-B37A-B7708520B454}"/>
                  </a:ext>
                </a:extLst>
              </p:cNvPr>
              <p:cNvPicPr>
                <a:picLocks noChangeAspect="1"/>
              </p:cNvPicPr>
              <p:nvPr/>
            </p:nvPicPr>
            <p:blipFill rotWithShape="1">
              <a:blip r:embed="rId4"/>
              <a:srcRect l="24374" t="24682" r="7832" b="66229"/>
              <a:stretch/>
            </p:blipFill>
            <p:spPr>
              <a:xfrm>
                <a:off x="3920597" y="1286531"/>
                <a:ext cx="4050507" cy="200025"/>
              </a:xfrm>
              <a:prstGeom prst="rect">
                <a:avLst/>
              </a:prstGeom>
            </p:spPr>
          </p:pic>
          <p:pic>
            <p:nvPicPr>
              <p:cNvPr id="8" name="Picture 7">
                <a:extLst>
                  <a:ext uri="{FF2B5EF4-FFF2-40B4-BE49-F238E27FC236}">
                    <a16:creationId xmlns:a16="http://schemas.microsoft.com/office/drawing/2014/main" id="{078E9A9B-6A8F-5445-A802-D8EE57F76231}"/>
                  </a:ext>
                </a:extLst>
              </p:cNvPr>
              <p:cNvPicPr>
                <a:picLocks noChangeAspect="1"/>
              </p:cNvPicPr>
              <p:nvPr/>
            </p:nvPicPr>
            <p:blipFill rotWithShape="1">
              <a:blip r:embed="rId4"/>
              <a:srcRect l="24374" t="24682" r="7832" b="66229"/>
              <a:stretch/>
            </p:blipFill>
            <p:spPr>
              <a:xfrm>
                <a:off x="0" y="1286531"/>
                <a:ext cx="4050507" cy="200025"/>
              </a:xfrm>
              <a:prstGeom prst="rect">
                <a:avLst/>
              </a:prstGeom>
            </p:spPr>
          </p:pic>
          <p:pic>
            <p:nvPicPr>
              <p:cNvPr id="9" name="Picture 8">
                <a:extLst>
                  <a:ext uri="{FF2B5EF4-FFF2-40B4-BE49-F238E27FC236}">
                    <a16:creationId xmlns:a16="http://schemas.microsoft.com/office/drawing/2014/main" id="{9D8893DB-058C-FB4A-8D20-7759F7F79C4E}"/>
                  </a:ext>
                </a:extLst>
              </p:cNvPr>
              <p:cNvPicPr>
                <a:picLocks noChangeAspect="1"/>
              </p:cNvPicPr>
              <p:nvPr/>
            </p:nvPicPr>
            <p:blipFill rotWithShape="1">
              <a:blip r:embed="rId4"/>
              <a:srcRect l="24374" t="24682" r="51704" b="66229"/>
              <a:stretch/>
            </p:blipFill>
            <p:spPr>
              <a:xfrm>
                <a:off x="7717104" y="1286531"/>
                <a:ext cx="1429277" cy="200025"/>
              </a:xfrm>
              <a:prstGeom prst="rect">
                <a:avLst/>
              </a:prstGeom>
            </p:spPr>
          </p:pic>
        </p:grpSp>
      </p:grpSp>
      <p:sp>
        <p:nvSpPr>
          <p:cNvPr id="10" name="TextBox 9">
            <a:extLst>
              <a:ext uri="{FF2B5EF4-FFF2-40B4-BE49-F238E27FC236}">
                <a16:creationId xmlns:a16="http://schemas.microsoft.com/office/drawing/2014/main" id="{9D600CA8-5B3F-7A41-9DA8-51BED84DDD5D}"/>
              </a:ext>
            </a:extLst>
          </p:cNvPr>
          <p:cNvSpPr txBox="1"/>
          <p:nvPr/>
        </p:nvSpPr>
        <p:spPr>
          <a:xfrm>
            <a:off x="331503" y="293140"/>
            <a:ext cx="11538857" cy="769441"/>
          </a:xfrm>
          <a:prstGeom prst="rect">
            <a:avLst/>
          </a:prstGeom>
          <a:noFill/>
        </p:spPr>
        <p:txBody>
          <a:bodyPr wrap="square" rtlCol="0">
            <a:spAutoFit/>
          </a:bodyPr>
          <a:lstStyle/>
          <a:p>
            <a:pPr algn="ctr"/>
            <a:r>
              <a:rPr lang="en-US" sz="4400" b="1" dirty="0">
                <a:solidFill>
                  <a:schemeClr val="bg1"/>
                </a:solidFill>
                <a:latin typeface="Segoe UI" panose="020B0502040204020203" pitchFamily="34" charset="0"/>
                <a:cs typeface="Segoe UI" panose="020B0502040204020203" pitchFamily="34" charset="0"/>
              </a:rPr>
              <a:t>Key Points of Protocol </a:t>
            </a:r>
          </a:p>
        </p:txBody>
      </p:sp>
      <p:sp>
        <p:nvSpPr>
          <p:cNvPr id="13" name="Rectangle 12">
            <a:extLst>
              <a:ext uri="{FF2B5EF4-FFF2-40B4-BE49-F238E27FC236}">
                <a16:creationId xmlns:a16="http://schemas.microsoft.com/office/drawing/2014/main" id="{450A2E5A-E73C-C04D-9520-D007FC630BC8}"/>
              </a:ext>
            </a:extLst>
          </p:cNvPr>
          <p:cNvSpPr/>
          <p:nvPr/>
        </p:nvSpPr>
        <p:spPr>
          <a:xfrm>
            <a:off x="180336" y="4253025"/>
            <a:ext cx="1894112" cy="1754326"/>
          </a:xfrm>
          <a:prstGeom prst="rect">
            <a:avLst/>
          </a:prstGeom>
        </p:spPr>
        <p:txBody>
          <a:bodyPr wrap="square">
            <a:spAutoFit/>
          </a:bodyPr>
          <a:lstStyle/>
          <a:p>
            <a:pPr algn="ctr"/>
            <a:r>
              <a:rPr lang="en-US" dirty="0"/>
              <a:t>Continue buprenorphine regardless of indication (opioid use disorder or chronic pain)</a:t>
            </a:r>
          </a:p>
        </p:txBody>
      </p:sp>
      <p:sp>
        <p:nvSpPr>
          <p:cNvPr id="14" name="Rectangle 13">
            <a:extLst>
              <a:ext uri="{FF2B5EF4-FFF2-40B4-BE49-F238E27FC236}">
                <a16:creationId xmlns:a16="http://schemas.microsoft.com/office/drawing/2014/main" id="{FE61C6C0-1095-F94E-99E4-11B5E45E87A5}"/>
              </a:ext>
            </a:extLst>
          </p:cNvPr>
          <p:cNvSpPr/>
          <p:nvPr/>
        </p:nvSpPr>
        <p:spPr>
          <a:xfrm>
            <a:off x="2212475" y="4253025"/>
            <a:ext cx="2076487" cy="1754326"/>
          </a:xfrm>
          <a:prstGeom prst="rect">
            <a:avLst/>
          </a:prstGeom>
        </p:spPr>
        <p:txBody>
          <a:bodyPr wrap="square">
            <a:spAutoFit/>
          </a:bodyPr>
          <a:lstStyle/>
          <a:p>
            <a:pPr algn="ctr"/>
            <a:r>
              <a:rPr lang="en-US" dirty="0"/>
              <a:t>For high daily dose buprenorphine (16mg or higher), consider weaning to lower dose on the day of surgery</a:t>
            </a:r>
          </a:p>
        </p:txBody>
      </p:sp>
      <p:sp>
        <p:nvSpPr>
          <p:cNvPr id="15" name="Rectangle 14">
            <a:extLst>
              <a:ext uri="{FF2B5EF4-FFF2-40B4-BE49-F238E27FC236}">
                <a16:creationId xmlns:a16="http://schemas.microsoft.com/office/drawing/2014/main" id="{E041524A-E4C3-E248-A748-D82903704D21}"/>
              </a:ext>
            </a:extLst>
          </p:cNvPr>
          <p:cNvSpPr/>
          <p:nvPr/>
        </p:nvSpPr>
        <p:spPr>
          <a:xfrm>
            <a:off x="4219950" y="4261238"/>
            <a:ext cx="1894112" cy="1200329"/>
          </a:xfrm>
          <a:prstGeom prst="rect">
            <a:avLst/>
          </a:prstGeom>
        </p:spPr>
        <p:txBody>
          <a:bodyPr wrap="square">
            <a:spAutoFit/>
          </a:bodyPr>
          <a:lstStyle/>
          <a:p>
            <a:pPr algn="ctr"/>
            <a:r>
              <a:rPr lang="en-US" dirty="0"/>
              <a:t>Consult acute pain service and/or pain pharmacist </a:t>
            </a:r>
          </a:p>
        </p:txBody>
      </p:sp>
      <p:sp>
        <p:nvSpPr>
          <p:cNvPr id="16" name="Rectangle 15">
            <a:extLst>
              <a:ext uri="{FF2B5EF4-FFF2-40B4-BE49-F238E27FC236}">
                <a16:creationId xmlns:a16="http://schemas.microsoft.com/office/drawing/2014/main" id="{8112010D-FF89-1347-A032-35329A6769EF}"/>
              </a:ext>
            </a:extLst>
          </p:cNvPr>
          <p:cNvSpPr/>
          <p:nvPr/>
        </p:nvSpPr>
        <p:spPr>
          <a:xfrm>
            <a:off x="5948560" y="4261238"/>
            <a:ext cx="2076486" cy="1200329"/>
          </a:xfrm>
          <a:prstGeom prst="rect">
            <a:avLst/>
          </a:prstGeom>
        </p:spPr>
        <p:txBody>
          <a:bodyPr wrap="square">
            <a:spAutoFit/>
          </a:bodyPr>
          <a:lstStyle/>
          <a:p>
            <a:pPr algn="ctr"/>
            <a:r>
              <a:rPr lang="en-US" dirty="0"/>
              <a:t>Use multimodal analgesia and regional anesthesia as appropriate </a:t>
            </a:r>
          </a:p>
        </p:txBody>
      </p:sp>
      <p:sp>
        <p:nvSpPr>
          <p:cNvPr id="17" name="Rectangle 16">
            <a:extLst>
              <a:ext uri="{FF2B5EF4-FFF2-40B4-BE49-F238E27FC236}">
                <a16:creationId xmlns:a16="http://schemas.microsoft.com/office/drawing/2014/main" id="{CCEAEF65-510F-FD49-9766-8A882EFE2FA5}"/>
              </a:ext>
            </a:extLst>
          </p:cNvPr>
          <p:cNvSpPr/>
          <p:nvPr/>
        </p:nvSpPr>
        <p:spPr>
          <a:xfrm>
            <a:off x="8121537" y="4281854"/>
            <a:ext cx="1678086" cy="1477328"/>
          </a:xfrm>
          <a:prstGeom prst="rect">
            <a:avLst/>
          </a:prstGeom>
        </p:spPr>
        <p:txBody>
          <a:bodyPr wrap="square">
            <a:spAutoFit/>
          </a:bodyPr>
          <a:lstStyle/>
          <a:p>
            <a:pPr algn="ctr"/>
            <a:r>
              <a:rPr lang="en-US" dirty="0"/>
              <a:t>No changes to dosing recommended for low-dose buprenorphine</a:t>
            </a:r>
          </a:p>
        </p:txBody>
      </p:sp>
      <p:sp>
        <p:nvSpPr>
          <p:cNvPr id="18" name="Rectangle 17">
            <a:extLst>
              <a:ext uri="{FF2B5EF4-FFF2-40B4-BE49-F238E27FC236}">
                <a16:creationId xmlns:a16="http://schemas.microsoft.com/office/drawing/2014/main" id="{E2FD67D7-5E7A-0540-842B-4CE50DE89742}"/>
              </a:ext>
            </a:extLst>
          </p:cNvPr>
          <p:cNvSpPr/>
          <p:nvPr/>
        </p:nvSpPr>
        <p:spPr>
          <a:xfrm>
            <a:off x="9836774" y="4253025"/>
            <a:ext cx="2076487" cy="1200329"/>
          </a:xfrm>
          <a:prstGeom prst="rect">
            <a:avLst/>
          </a:prstGeom>
        </p:spPr>
        <p:txBody>
          <a:bodyPr wrap="square">
            <a:spAutoFit/>
          </a:bodyPr>
          <a:lstStyle/>
          <a:p>
            <a:pPr algn="ctr"/>
            <a:r>
              <a:rPr lang="en-US" dirty="0"/>
              <a:t>Subcutaneous depo formulations will not allow for dose changes</a:t>
            </a:r>
          </a:p>
        </p:txBody>
      </p:sp>
      <p:sp>
        <p:nvSpPr>
          <p:cNvPr id="20" name="Rounded Rectangle 19">
            <a:extLst>
              <a:ext uri="{FF2B5EF4-FFF2-40B4-BE49-F238E27FC236}">
                <a16:creationId xmlns:a16="http://schemas.microsoft.com/office/drawing/2014/main" id="{7A4B13B7-8A13-3B4C-89DA-9F7293046FE1}"/>
              </a:ext>
            </a:extLst>
          </p:cNvPr>
          <p:cNvSpPr/>
          <p:nvPr/>
        </p:nvSpPr>
        <p:spPr>
          <a:xfrm>
            <a:off x="415613" y="2434091"/>
            <a:ext cx="1423557" cy="1423557"/>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a:extLst>
              <a:ext uri="{FF2B5EF4-FFF2-40B4-BE49-F238E27FC236}">
                <a16:creationId xmlns:a16="http://schemas.microsoft.com/office/drawing/2014/main" id="{AD9D0A9F-3F37-0E49-8F57-2A6A2E5C5140}"/>
              </a:ext>
            </a:extLst>
          </p:cNvPr>
          <p:cNvSpPr/>
          <p:nvPr/>
        </p:nvSpPr>
        <p:spPr>
          <a:xfrm>
            <a:off x="2387330" y="2434090"/>
            <a:ext cx="1423557" cy="1423557"/>
          </a:xfrm>
          <a:prstGeom prst="roundRect">
            <a:avLst/>
          </a:prstGeom>
          <a:solidFill>
            <a:srgbClr val="FF7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a:extLst>
              <a:ext uri="{FF2B5EF4-FFF2-40B4-BE49-F238E27FC236}">
                <a16:creationId xmlns:a16="http://schemas.microsoft.com/office/drawing/2014/main" id="{9EDF23FD-926E-A64B-9AA0-206A9E5D7972}"/>
              </a:ext>
            </a:extLst>
          </p:cNvPr>
          <p:cNvSpPr/>
          <p:nvPr/>
        </p:nvSpPr>
        <p:spPr>
          <a:xfrm>
            <a:off x="4420721" y="2434089"/>
            <a:ext cx="1423557" cy="1423557"/>
          </a:xfrm>
          <a:prstGeom prst="roundRect">
            <a:avLst/>
          </a:prstGeom>
          <a:solidFill>
            <a:srgbClr val="76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a:extLst>
              <a:ext uri="{FF2B5EF4-FFF2-40B4-BE49-F238E27FC236}">
                <a16:creationId xmlns:a16="http://schemas.microsoft.com/office/drawing/2014/main" id="{2A69F787-BEF7-D447-A930-F69F3809CD78}"/>
              </a:ext>
            </a:extLst>
          </p:cNvPr>
          <p:cNvSpPr/>
          <p:nvPr/>
        </p:nvSpPr>
        <p:spPr>
          <a:xfrm>
            <a:off x="6275024" y="2434086"/>
            <a:ext cx="1423557" cy="1423557"/>
          </a:xfrm>
          <a:prstGeom prst="roundRect">
            <a:avLst/>
          </a:prstGeom>
          <a:solidFill>
            <a:srgbClr val="FFD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3">
            <a:extLst>
              <a:ext uri="{FF2B5EF4-FFF2-40B4-BE49-F238E27FC236}">
                <a16:creationId xmlns:a16="http://schemas.microsoft.com/office/drawing/2014/main" id="{B6051623-1FA4-4B46-81AB-C927AB74B9D0}"/>
              </a:ext>
            </a:extLst>
          </p:cNvPr>
          <p:cNvSpPr/>
          <p:nvPr/>
        </p:nvSpPr>
        <p:spPr>
          <a:xfrm>
            <a:off x="8219131" y="2434085"/>
            <a:ext cx="1423557" cy="142355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ounded Rectangle 24">
            <a:extLst>
              <a:ext uri="{FF2B5EF4-FFF2-40B4-BE49-F238E27FC236}">
                <a16:creationId xmlns:a16="http://schemas.microsoft.com/office/drawing/2014/main" id="{B607CB95-09C3-C346-B54A-93E170940A97}"/>
              </a:ext>
            </a:extLst>
          </p:cNvPr>
          <p:cNvSpPr/>
          <p:nvPr/>
        </p:nvSpPr>
        <p:spPr>
          <a:xfrm>
            <a:off x="10186224" y="2434084"/>
            <a:ext cx="1423557" cy="1423557"/>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descr="A picture containing drawing&#10;&#10;Description automatically generated">
            <a:extLst>
              <a:ext uri="{FF2B5EF4-FFF2-40B4-BE49-F238E27FC236}">
                <a16:creationId xmlns:a16="http://schemas.microsoft.com/office/drawing/2014/main" id="{50CAEC4D-565D-B247-9101-7D8ADF50A3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667" y="2387137"/>
            <a:ext cx="1517448" cy="1517448"/>
          </a:xfrm>
          <a:prstGeom prst="rect">
            <a:avLst/>
          </a:prstGeom>
        </p:spPr>
      </p:pic>
      <p:pic>
        <p:nvPicPr>
          <p:cNvPr id="41" name="Picture 40" descr="A close up of a sign&#10;&#10;Description automatically generated">
            <a:extLst>
              <a:ext uri="{FF2B5EF4-FFF2-40B4-BE49-F238E27FC236}">
                <a16:creationId xmlns:a16="http://schemas.microsoft.com/office/drawing/2014/main" id="{2361299D-9B33-574D-B6BC-806306ED39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5924" y="2592847"/>
            <a:ext cx="1106028" cy="1106028"/>
          </a:xfrm>
          <a:prstGeom prst="rect">
            <a:avLst/>
          </a:prstGeom>
        </p:spPr>
      </p:pic>
      <p:pic>
        <p:nvPicPr>
          <p:cNvPr id="3" name="Picture 2" descr="A close up of a logo&#10;&#10;Description automatically generated">
            <a:extLst>
              <a:ext uri="{FF2B5EF4-FFF2-40B4-BE49-F238E27FC236}">
                <a16:creationId xmlns:a16="http://schemas.microsoft.com/office/drawing/2014/main" id="{766D8B5F-7E14-2046-BAE6-38E373A95C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3062" y="2438255"/>
            <a:ext cx="1419386" cy="1419386"/>
          </a:xfrm>
          <a:prstGeom prst="rect">
            <a:avLst/>
          </a:prstGeom>
        </p:spPr>
      </p:pic>
      <p:pic>
        <p:nvPicPr>
          <p:cNvPr id="30" name="Picture 29" descr="A picture containing light, clock&#10;&#10;Description automatically generated">
            <a:extLst>
              <a:ext uri="{FF2B5EF4-FFF2-40B4-BE49-F238E27FC236}">
                <a16:creationId xmlns:a16="http://schemas.microsoft.com/office/drawing/2014/main" id="{74B56E71-B0A5-044D-B9B5-8E590C4674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17091" y="2611898"/>
            <a:ext cx="1086977" cy="1086977"/>
          </a:xfrm>
          <a:prstGeom prst="rect">
            <a:avLst/>
          </a:prstGeom>
        </p:spPr>
      </p:pic>
      <p:pic>
        <p:nvPicPr>
          <p:cNvPr id="34" name="Picture 33" descr="A picture containing drawing&#10;&#10;Description automatically generated">
            <a:extLst>
              <a:ext uri="{FF2B5EF4-FFF2-40B4-BE49-F238E27FC236}">
                <a16:creationId xmlns:a16="http://schemas.microsoft.com/office/drawing/2014/main" id="{6D104ED2-5303-E84A-A414-F380D029257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23289" y="2470568"/>
            <a:ext cx="1369635" cy="1369635"/>
          </a:xfrm>
          <a:prstGeom prst="rect">
            <a:avLst/>
          </a:prstGeom>
        </p:spPr>
      </p:pic>
      <p:pic>
        <p:nvPicPr>
          <p:cNvPr id="36" name="Picture 35" descr="A picture containing clock&#10;&#10;Description automatically generated">
            <a:extLst>
              <a:ext uri="{FF2B5EF4-FFF2-40B4-BE49-F238E27FC236}">
                <a16:creationId xmlns:a16="http://schemas.microsoft.com/office/drawing/2014/main" id="{8C371C35-A8E5-184D-99DB-38F6BE6890F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87056" y="2468964"/>
            <a:ext cx="1383733" cy="1383733"/>
          </a:xfrm>
          <a:prstGeom prst="rect">
            <a:avLst/>
          </a:prstGeom>
        </p:spPr>
      </p:pic>
    </p:spTree>
    <p:extLst>
      <p:ext uri="{BB962C8B-B14F-4D97-AF65-F5344CB8AC3E}">
        <p14:creationId xmlns:p14="http://schemas.microsoft.com/office/powerpoint/2010/main" val="3690323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0BD9C-397D-4843-A94B-C1D2FDFF089D}"/>
              </a:ext>
            </a:extLst>
          </p:cNvPr>
          <p:cNvSpPr>
            <a:spLocks noGrp="1"/>
          </p:cNvSpPr>
          <p:nvPr>
            <p:ph type="title"/>
          </p:nvPr>
        </p:nvSpPr>
        <p:spPr>
          <a:xfrm>
            <a:off x="838200" y="272542"/>
            <a:ext cx="10515600" cy="1325563"/>
          </a:xfrm>
        </p:spPr>
        <p:txBody>
          <a:bodyPr/>
          <a:lstStyle/>
          <a:p>
            <a:r>
              <a:rPr lang="en-US" dirty="0"/>
              <a:t>MGH Buprenorphine </a:t>
            </a:r>
            <a:r>
              <a:rPr lang="en-US" dirty="0" err="1"/>
              <a:t>Periop</a:t>
            </a:r>
            <a:r>
              <a:rPr lang="en-US" dirty="0"/>
              <a:t> Protocol</a:t>
            </a:r>
          </a:p>
        </p:txBody>
      </p:sp>
      <p:pic>
        <p:nvPicPr>
          <p:cNvPr id="5" name="Content Placeholder 4" descr="Timeline&#10;&#10;Description automatically generated">
            <a:extLst>
              <a:ext uri="{FF2B5EF4-FFF2-40B4-BE49-F238E27FC236}">
                <a16:creationId xmlns:a16="http://schemas.microsoft.com/office/drawing/2014/main" id="{961AFFD6-2A50-734E-B824-0C4D3A5DAEB7}"/>
              </a:ext>
            </a:extLst>
          </p:cNvPr>
          <p:cNvPicPr>
            <a:picLocks noGrp="1" noChangeAspect="1"/>
          </p:cNvPicPr>
          <p:nvPr>
            <p:ph idx="1"/>
          </p:nvPr>
        </p:nvPicPr>
        <p:blipFill>
          <a:blip r:embed="rId3"/>
          <a:stretch>
            <a:fillRect/>
          </a:stretch>
        </p:blipFill>
        <p:spPr>
          <a:xfrm>
            <a:off x="1972748" y="1392524"/>
            <a:ext cx="8085652" cy="5008276"/>
          </a:xfrm>
        </p:spPr>
      </p:pic>
      <p:sp>
        <p:nvSpPr>
          <p:cNvPr id="6" name="TextBox 5">
            <a:extLst>
              <a:ext uri="{FF2B5EF4-FFF2-40B4-BE49-F238E27FC236}">
                <a16:creationId xmlns:a16="http://schemas.microsoft.com/office/drawing/2014/main" id="{7620B9DD-1B4B-9A45-B547-0A540E8D6DC0}"/>
              </a:ext>
            </a:extLst>
          </p:cNvPr>
          <p:cNvSpPr txBox="1"/>
          <p:nvPr/>
        </p:nvSpPr>
        <p:spPr>
          <a:xfrm>
            <a:off x="838200" y="6396335"/>
            <a:ext cx="10515600" cy="461665"/>
          </a:xfrm>
          <a:prstGeom prst="rect">
            <a:avLst/>
          </a:prstGeom>
          <a:noFill/>
        </p:spPr>
        <p:txBody>
          <a:bodyPr wrap="square" rtlCol="0">
            <a:spAutoFit/>
          </a:bodyPr>
          <a:lstStyle/>
          <a:p>
            <a:r>
              <a:rPr lang="en-US" sz="1200" dirty="0" err="1"/>
              <a:t>Acampora</a:t>
            </a:r>
            <a:r>
              <a:rPr lang="en-US" sz="1200" dirty="0"/>
              <a:t> GA, </a:t>
            </a:r>
            <a:r>
              <a:rPr lang="en-US" sz="1200" dirty="0" err="1"/>
              <a:t>Nisavic</a:t>
            </a:r>
            <a:r>
              <a:rPr lang="en-US" sz="1200" dirty="0"/>
              <a:t> M, Zhang Y. Perioperative buprenorphine continuous maintenance and administration simultaneous with full opioid agonist: patient priority at the interface between medical disciplines. </a:t>
            </a:r>
            <a:r>
              <a:rPr lang="en-US" sz="1200" i="1" dirty="0"/>
              <a:t>J Clin Psychiatry</a:t>
            </a:r>
            <a:r>
              <a:rPr lang="en-US" sz="1200" dirty="0"/>
              <a:t>. 2020;81(1):19com12810.</a:t>
            </a:r>
          </a:p>
        </p:txBody>
      </p:sp>
    </p:spTree>
    <p:extLst>
      <p:ext uri="{BB962C8B-B14F-4D97-AF65-F5344CB8AC3E}">
        <p14:creationId xmlns:p14="http://schemas.microsoft.com/office/powerpoint/2010/main" val="2017340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5DCE7-49FF-AEF5-52BE-D2C6C3E52C04}"/>
              </a:ext>
            </a:extLst>
          </p:cNvPr>
          <p:cNvSpPr>
            <a:spLocks noGrp="1"/>
          </p:cNvSpPr>
          <p:nvPr>
            <p:ph type="title"/>
          </p:nvPr>
        </p:nvSpPr>
        <p:spPr>
          <a:xfrm>
            <a:off x="838200" y="60585"/>
            <a:ext cx="10515600" cy="1081463"/>
          </a:xfrm>
        </p:spPr>
        <p:txBody>
          <a:bodyPr/>
          <a:lstStyle/>
          <a:p>
            <a:r>
              <a:rPr lang="en-US" dirty="0"/>
              <a:t>UCSD Elective Surgery Protocol</a:t>
            </a:r>
          </a:p>
        </p:txBody>
      </p:sp>
      <p:sp>
        <p:nvSpPr>
          <p:cNvPr id="5" name="Rounded Rectangle 4">
            <a:extLst>
              <a:ext uri="{FF2B5EF4-FFF2-40B4-BE49-F238E27FC236}">
                <a16:creationId xmlns:a16="http://schemas.microsoft.com/office/drawing/2014/main" id="{A43D4EAE-7D2F-CEB5-AE8B-1E4088A62754}"/>
              </a:ext>
            </a:extLst>
          </p:cNvPr>
          <p:cNvSpPr/>
          <p:nvPr/>
        </p:nvSpPr>
        <p:spPr>
          <a:xfrm>
            <a:off x="4359349" y="1142048"/>
            <a:ext cx="2895600" cy="4114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Elective Surgery</a:t>
            </a:r>
          </a:p>
        </p:txBody>
      </p:sp>
      <p:sp>
        <p:nvSpPr>
          <p:cNvPr id="6" name="Rounded Rectangle 5">
            <a:extLst>
              <a:ext uri="{FF2B5EF4-FFF2-40B4-BE49-F238E27FC236}">
                <a16:creationId xmlns:a16="http://schemas.microsoft.com/office/drawing/2014/main" id="{55E486C4-6059-B445-F136-8E163D9B1F79}"/>
              </a:ext>
            </a:extLst>
          </p:cNvPr>
          <p:cNvSpPr/>
          <p:nvPr/>
        </p:nvSpPr>
        <p:spPr>
          <a:xfrm>
            <a:off x="849631" y="1807369"/>
            <a:ext cx="272796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Low Pain Surgery?</a:t>
            </a:r>
          </a:p>
        </p:txBody>
      </p:sp>
      <p:sp>
        <p:nvSpPr>
          <p:cNvPr id="7" name="Rounded Rectangle 6">
            <a:extLst>
              <a:ext uri="{FF2B5EF4-FFF2-40B4-BE49-F238E27FC236}">
                <a16:creationId xmlns:a16="http://schemas.microsoft.com/office/drawing/2014/main" id="{F11B4AED-290B-C2FF-A890-FABD35621D7B}"/>
              </a:ext>
            </a:extLst>
          </p:cNvPr>
          <p:cNvSpPr/>
          <p:nvPr/>
        </p:nvSpPr>
        <p:spPr>
          <a:xfrm>
            <a:off x="7223760" y="1807369"/>
            <a:ext cx="2346960" cy="518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High Pain Surgery?</a:t>
            </a:r>
          </a:p>
        </p:txBody>
      </p:sp>
      <p:sp>
        <p:nvSpPr>
          <p:cNvPr id="8" name="Rounded Rectangle 7">
            <a:extLst>
              <a:ext uri="{FF2B5EF4-FFF2-40B4-BE49-F238E27FC236}">
                <a16:creationId xmlns:a16="http://schemas.microsoft.com/office/drawing/2014/main" id="{38965A03-4439-F619-9D6B-56E15B6AC34A}"/>
              </a:ext>
            </a:extLst>
          </p:cNvPr>
          <p:cNvSpPr/>
          <p:nvPr/>
        </p:nvSpPr>
        <p:spPr>
          <a:xfrm>
            <a:off x="849631" y="2867026"/>
            <a:ext cx="2727960" cy="5638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Continue Buprenorphine Dose Unchanged</a:t>
            </a:r>
          </a:p>
        </p:txBody>
      </p:sp>
      <p:sp>
        <p:nvSpPr>
          <p:cNvPr id="9" name="Rounded Rectangle 8">
            <a:extLst>
              <a:ext uri="{FF2B5EF4-FFF2-40B4-BE49-F238E27FC236}">
                <a16:creationId xmlns:a16="http://schemas.microsoft.com/office/drawing/2014/main" id="{0AEF8508-1677-70C5-81A3-0E60612E6BCA}"/>
              </a:ext>
            </a:extLst>
          </p:cNvPr>
          <p:cNvSpPr/>
          <p:nvPr/>
        </p:nvSpPr>
        <p:spPr>
          <a:xfrm>
            <a:off x="3897050" y="4367588"/>
            <a:ext cx="2647970" cy="548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&gt; 12 mg/day buprenorphine for OUD?</a:t>
            </a:r>
          </a:p>
        </p:txBody>
      </p:sp>
      <p:sp>
        <p:nvSpPr>
          <p:cNvPr id="10" name="Rounded Rectangle 9">
            <a:extLst>
              <a:ext uri="{FF2B5EF4-FFF2-40B4-BE49-F238E27FC236}">
                <a16:creationId xmlns:a16="http://schemas.microsoft.com/office/drawing/2014/main" id="{D84ECBFA-14B2-68B4-27AC-4B03257484F6}"/>
              </a:ext>
            </a:extLst>
          </p:cNvPr>
          <p:cNvSpPr/>
          <p:nvPr/>
        </p:nvSpPr>
        <p:spPr>
          <a:xfrm>
            <a:off x="8449628" y="4395312"/>
            <a:ext cx="3147061" cy="548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&gt; 12 mg/day buprenorphine for Chronic Pain?</a:t>
            </a:r>
          </a:p>
        </p:txBody>
      </p:sp>
      <p:sp>
        <p:nvSpPr>
          <p:cNvPr id="12" name="Curved Right Arrow 11">
            <a:extLst>
              <a:ext uri="{FF2B5EF4-FFF2-40B4-BE49-F238E27FC236}">
                <a16:creationId xmlns:a16="http://schemas.microsoft.com/office/drawing/2014/main" id="{D7B87BAB-36E6-CBFF-17DC-B8D9412477C0}"/>
              </a:ext>
            </a:extLst>
          </p:cNvPr>
          <p:cNvSpPr/>
          <p:nvPr/>
        </p:nvSpPr>
        <p:spPr>
          <a:xfrm>
            <a:off x="205739" y="2192657"/>
            <a:ext cx="487680" cy="8077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ounded Rectangle 14">
            <a:extLst>
              <a:ext uri="{FF2B5EF4-FFF2-40B4-BE49-F238E27FC236}">
                <a16:creationId xmlns:a16="http://schemas.microsoft.com/office/drawing/2014/main" id="{ECAC6394-1330-40A4-7365-69D2F318CD75}"/>
              </a:ext>
            </a:extLst>
          </p:cNvPr>
          <p:cNvSpPr/>
          <p:nvPr/>
        </p:nvSpPr>
        <p:spPr>
          <a:xfrm>
            <a:off x="7834117" y="5093495"/>
            <a:ext cx="4117854" cy="11710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Decrease to 16 mg on the day before surgery</a:t>
            </a:r>
          </a:p>
          <a:p>
            <a:pPr algn="ctr"/>
            <a:r>
              <a:rPr lang="en-US" dirty="0"/>
              <a:t>Day of surgery and during hospital stay give 4mg q8 hours</a:t>
            </a:r>
          </a:p>
        </p:txBody>
      </p:sp>
      <p:sp>
        <p:nvSpPr>
          <p:cNvPr id="16" name="Rounded Rectangle 15">
            <a:extLst>
              <a:ext uri="{FF2B5EF4-FFF2-40B4-BE49-F238E27FC236}">
                <a16:creationId xmlns:a16="http://schemas.microsoft.com/office/drawing/2014/main" id="{382ED06E-4F7F-2C93-752B-94658C4196A7}"/>
              </a:ext>
            </a:extLst>
          </p:cNvPr>
          <p:cNvSpPr/>
          <p:nvPr/>
        </p:nvSpPr>
        <p:spPr>
          <a:xfrm>
            <a:off x="2743200" y="5093495"/>
            <a:ext cx="4550800" cy="15511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Discuss these potential changes with </a:t>
            </a:r>
            <a:r>
              <a:rPr lang="en-US" dirty="0" err="1"/>
              <a:t>Bup</a:t>
            </a:r>
            <a:r>
              <a:rPr lang="en-US" dirty="0"/>
              <a:t> provider first then consider:</a:t>
            </a:r>
          </a:p>
          <a:p>
            <a:pPr algn="ctr"/>
            <a:r>
              <a:rPr lang="en-US" dirty="0"/>
              <a:t>Decrease to 16 mg on the day before surgery</a:t>
            </a:r>
          </a:p>
          <a:p>
            <a:pPr algn="ctr"/>
            <a:r>
              <a:rPr lang="en-US" dirty="0"/>
              <a:t>Day of surgery and during hospital stay give 4mg q8 hours</a:t>
            </a:r>
          </a:p>
        </p:txBody>
      </p:sp>
      <p:sp>
        <p:nvSpPr>
          <p:cNvPr id="27" name="Bent Arrow 26">
            <a:extLst>
              <a:ext uri="{FF2B5EF4-FFF2-40B4-BE49-F238E27FC236}">
                <a16:creationId xmlns:a16="http://schemas.microsoft.com/office/drawing/2014/main" id="{20EE264E-F31F-36EA-183E-896483E0B491}"/>
              </a:ext>
            </a:extLst>
          </p:cNvPr>
          <p:cNvSpPr/>
          <p:nvPr/>
        </p:nvSpPr>
        <p:spPr>
          <a:xfrm rot="5400000" flipV="1">
            <a:off x="5848864" y="3825681"/>
            <a:ext cx="382186" cy="465615"/>
          </a:xfrm>
          <a:prstGeom prst="bentArrow">
            <a:avLst>
              <a:gd name="adj1" fmla="val 25000"/>
              <a:gd name="adj2" fmla="val 25000"/>
              <a:gd name="adj3" fmla="val 25000"/>
              <a:gd name="adj4" fmla="val 404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27">
            <a:extLst>
              <a:ext uri="{FF2B5EF4-FFF2-40B4-BE49-F238E27FC236}">
                <a16:creationId xmlns:a16="http://schemas.microsoft.com/office/drawing/2014/main" id="{66D01722-FAA9-8C5E-5E97-7E01BEF164BD}"/>
              </a:ext>
            </a:extLst>
          </p:cNvPr>
          <p:cNvSpPr/>
          <p:nvPr/>
        </p:nvSpPr>
        <p:spPr>
          <a:xfrm rot="5400000">
            <a:off x="7704083" y="1183084"/>
            <a:ext cx="563356" cy="46561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29">
            <a:extLst>
              <a:ext uri="{FF2B5EF4-FFF2-40B4-BE49-F238E27FC236}">
                <a16:creationId xmlns:a16="http://schemas.microsoft.com/office/drawing/2014/main" id="{70FAC6E9-E1C6-A960-C930-416E4D39923D}"/>
              </a:ext>
            </a:extLst>
          </p:cNvPr>
          <p:cNvSpPr/>
          <p:nvPr/>
        </p:nvSpPr>
        <p:spPr>
          <a:xfrm rot="16200000" flipH="1">
            <a:off x="3289936" y="1186521"/>
            <a:ext cx="575310" cy="46561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Rounded Rectangle 30">
            <a:extLst>
              <a:ext uri="{FF2B5EF4-FFF2-40B4-BE49-F238E27FC236}">
                <a16:creationId xmlns:a16="http://schemas.microsoft.com/office/drawing/2014/main" id="{A8AE5DED-9EF1-363F-F4BC-594E5039612B}"/>
              </a:ext>
            </a:extLst>
          </p:cNvPr>
          <p:cNvSpPr/>
          <p:nvPr/>
        </p:nvSpPr>
        <p:spPr>
          <a:xfrm>
            <a:off x="7223760" y="2493169"/>
            <a:ext cx="2346960" cy="518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&gt; 8 mg/day buprenorphine?</a:t>
            </a:r>
          </a:p>
        </p:txBody>
      </p:sp>
      <p:sp>
        <p:nvSpPr>
          <p:cNvPr id="32" name="Left Arrow 31">
            <a:extLst>
              <a:ext uri="{FF2B5EF4-FFF2-40B4-BE49-F238E27FC236}">
                <a16:creationId xmlns:a16="http://schemas.microsoft.com/office/drawing/2014/main" id="{861F1D1E-31F6-DE89-9DF6-4780B8C86356}"/>
              </a:ext>
            </a:extLst>
          </p:cNvPr>
          <p:cNvSpPr/>
          <p:nvPr/>
        </p:nvSpPr>
        <p:spPr>
          <a:xfrm rot="21249819">
            <a:off x="3799082" y="2773741"/>
            <a:ext cx="2741018" cy="23647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FDC0EE1-9756-3DBD-1731-CEF741CDE3CA}"/>
              </a:ext>
            </a:extLst>
          </p:cNvPr>
          <p:cNvSpPr txBox="1"/>
          <p:nvPr/>
        </p:nvSpPr>
        <p:spPr>
          <a:xfrm>
            <a:off x="8188641" y="2994186"/>
            <a:ext cx="710566" cy="461665"/>
          </a:xfrm>
          <a:prstGeom prst="rect">
            <a:avLst/>
          </a:prstGeom>
          <a:noFill/>
        </p:spPr>
        <p:txBody>
          <a:bodyPr wrap="square" rtlCol="0">
            <a:spAutoFit/>
          </a:bodyPr>
          <a:lstStyle/>
          <a:p>
            <a:r>
              <a:rPr lang="en-US" sz="2400" b="1" dirty="0">
                <a:solidFill>
                  <a:schemeClr val="accent1"/>
                </a:solidFill>
              </a:rPr>
              <a:t>Yes</a:t>
            </a:r>
          </a:p>
        </p:txBody>
      </p:sp>
      <p:sp>
        <p:nvSpPr>
          <p:cNvPr id="34" name="TextBox 33">
            <a:extLst>
              <a:ext uri="{FF2B5EF4-FFF2-40B4-BE49-F238E27FC236}">
                <a16:creationId xmlns:a16="http://schemas.microsoft.com/office/drawing/2014/main" id="{D17E3911-11F8-1AFE-64D3-F658890407C7}"/>
              </a:ext>
            </a:extLst>
          </p:cNvPr>
          <p:cNvSpPr txBox="1"/>
          <p:nvPr/>
        </p:nvSpPr>
        <p:spPr>
          <a:xfrm>
            <a:off x="6583434" y="2525077"/>
            <a:ext cx="710566" cy="461665"/>
          </a:xfrm>
          <a:prstGeom prst="rect">
            <a:avLst/>
          </a:prstGeom>
          <a:noFill/>
        </p:spPr>
        <p:txBody>
          <a:bodyPr wrap="square" rtlCol="0">
            <a:spAutoFit/>
          </a:bodyPr>
          <a:lstStyle/>
          <a:p>
            <a:r>
              <a:rPr lang="en-US" sz="2400" b="1" dirty="0">
                <a:solidFill>
                  <a:schemeClr val="accent1"/>
                </a:solidFill>
              </a:rPr>
              <a:t>No</a:t>
            </a:r>
          </a:p>
        </p:txBody>
      </p:sp>
      <p:sp>
        <p:nvSpPr>
          <p:cNvPr id="35" name="Bent Arrow 34">
            <a:extLst>
              <a:ext uri="{FF2B5EF4-FFF2-40B4-BE49-F238E27FC236}">
                <a16:creationId xmlns:a16="http://schemas.microsoft.com/office/drawing/2014/main" id="{F60CF63A-89C7-0DFD-B926-22FFFD20D0E1}"/>
              </a:ext>
            </a:extLst>
          </p:cNvPr>
          <p:cNvSpPr/>
          <p:nvPr/>
        </p:nvSpPr>
        <p:spPr>
          <a:xfrm rot="5400000">
            <a:off x="10559044" y="3826253"/>
            <a:ext cx="383331" cy="465615"/>
          </a:xfrm>
          <a:prstGeom prst="bentArrow">
            <a:avLst>
              <a:gd name="adj1" fmla="val 25000"/>
              <a:gd name="adj2" fmla="val 25000"/>
              <a:gd name="adj3" fmla="val 17049"/>
              <a:gd name="adj4" fmla="val 404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6" name="Curved Right Arrow 35">
            <a:extLst>
              <a:ext uri="{FF2B5EF4-FFF2-40B4-BE49-F238E27FC236}">
                <a16:creationId xmlns:a16="http://schemas.microsoft.com/office/drawing/2014/main" id="{89FB34A0-3573-61A5-3502-5A295AF0DB91}"/>
              </a:ext>
            </a:extLst>
          </p:cNvPr>
          <p:cNvSpPr/>
          <p:nvPr/>
        </p:nvSpPr>
        <p:spPr>
          <a:xfrm flipH="1">
            <a:off x="9814001" y="2116457"/>
            <a:ext cx="293931" cy="685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Rounded Rectangle 36">
            <a:extLst>
              <a:ext uri="{FF2B5EF4-FFF2-40B4-BE49-F238E27FC236}">
                <a16:creationId xmlns:a16="http://schemas.microsoft.com/office/drawing/2014/main" id="{47C0805A-BB18-BD46-C591-6481C6F90296}"/>
              </a:ext>
            </a:extLst>
          </p:cNvPr>
          <p:cNvSpPr/>
          <p:nvPr/>
        </p:nvSpPr>
        <p:spPr>
          <a:xfrm>
            <a:off x="6391274" y="3425647"/>
            <a:ext cx="4008119" cy="7797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8-12 mg/day: No change before surgery, split daily dose q8 –q12 </a:t>
            </a:r>
            <a:r>
              <a:rPr lang="en-US" dirty="0" err="1"/>
              <a:t>hrs</a:t>
            </a:r>
            <a:r>
              <a:rPr lang="en-US" dirty="0"/>
              <a:t> post-op.</a:t>
            </a:r>
          </a:p>
          <a:p>
            <a:pPr algn="ctr"/>
            <a:r>
              <a:rPr lang="en-US" dirty="0"/>
              <a:t>&gt;12 mg/day buprenorphine?</a:t>
            </a:r>
          </a:p>
        </p:txBody>
      </p:sp>
      <p:sp>
        <p:nvSpPr>
          <p:cNvPr id="38" name="Bent Arrow 37">
            <a:extLst>
              <a:ext uri="{FF2B5EF4-FFF2-40B4-BE49-F238E27FC236}">
                <a16:creationId xmlns:a16="http://schemas.microsoft.com/office/drawing/2014/main" id="{5930F499-6CA3-AEA6-BF68-8FCBDF86DA8C}"/>
              </a:ext>
            </a:extLst>
          </p:cNvPr>
          <p:cNvSpPr/>
          <p:nvPr/>
        </p:nvSpPr>
        <p:spPr>
          <a:xfrm rot="5400000" flipV="1">
            <a:off x="3370262" y="4544142"/>
            <a:ext cx="382186" cy="465615"/>
          </a:xfrm>
          <a:prstGeom prst="bentArrow">
            <a:avLst>
              <a:gd name="adj1" fmla="val 25000"/>
              <a:gd name="adj2" fmla="val 25000"/>
              <a:gd name="adj3" fmla="val 25000"/>
              <a:gd name="adj4" fmla="val 404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Bent Arrow 38">
            <a:extLst>
              <a:ext uri="{FF2B5EF4-FFF2-40B4-BE49-F238E27FC236}">
                <a16:creationId xmlns:a16="http://schemas.microsoft.com/office/drawing/2014/main" id="{B539491C-C8B7-797F-B370-7272D166356D}"/>
              </a:ext>
            </a:extLst>
          </p:cNvPr>
          <p:cNvSpPr/>
          <p:nvPr/>
        </p:nvSpPr>
        <p:spPr>
          <a:xfrm rot="5400000" flipV="1">
            <a:off x="7910474" y="4540959"/>
            <a:ext cx="382186" cy="465615"/>
          </a:xfrm>
          <a:prstGeom prst="bentArrow">
            <a:avLst>
              <a:gd name="adj1" fmla="val 25000"/>
              <a:gd name="adj2" fmla="val 25000"/>
              <a:gd name="adj3" fmla="val 25000"/>
              <a:gd name="adj4" fmla="val 404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88757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EB402A9-530B-919A-7019-D808AD1409C4}"/>
              </a:ext>
            </a:extLst>
          </p:cNvPr>
          <p:cNvSpPr>
            <a:spLocks noGrp="1"/>
          </p:cNvSpPr>
          <p:nvPr>
            <p:ph type="title"/>
          </p:nvPr>
        </p:nvSpPr>
        <p:spPr>
          <a:xfrm>
            <a:off x="2026693" y="1030406"/>
            <a:ext cx="8147713" cy="3081242"/>
          </a:xfrm>
        </p:spPr>
        <p:txBody>
          <a:bodyPr vert="horz" lIns="91440" tIns="45720" rIns="91440" bIns="45720" rtlCol="0" anchor="ctr">
            <a:normAutofit/>
          </a:bodyPr>
          <a:lstStyle/>
          <a:p>
            <a:pPr algn="ctr"/>
            <a:r>
              <a:rPr lang="en-US" sz="5400" b="1" kern="1200" dirty="0">
                <a:solidFill>
                  <a:srgbClr val="FFFFFF"/>
                </a:solidFill>
                <a:latin typeface="+mj-lt"/>
                <a:ea typeface="+mj-ea"/>
                <a:cs typeface="+mj-cs"/>
              </a:rPr>
              <a:t>Thank You</a:t>
            </a:r>
          </a:p>
        </p:txBody>
      </p:sp>
    </p:spTree>
    <p:extLst>
      <p:ext uri="{BB962C8B-B14F-4D97-AF65-F5344CB8AC3E}">
        <p14:creationId xmlns:p14="http://schemas.microsoft.com/office/powerpoint/2010/main" val="3483055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F4B1BB-F2ED-EA4D-A1F4-80989EBF8574}"/>
              </a:ext>
            </a:extLst>
          </p:cNvPr>
          <p:cNvSpPr>
            <a:spLocks noGrp="1"/>
          </p:cNvSpPr>
          <p:nvPr>
            <p:ph type="title"/>
          </p:nvPr>
        </p:nvSpPr>
        <p:spPr>
          <a:xfrm>
            <a:off x="350520" y="586855"/>
            <a:ext cx="3317568" cy="2842145"/>
          </a:xfrm>
        </p:spPr>
        <p:txBody>
          <a:bodyPr anchor="b">
            <a:normAutofit/>
          </a:bodyPr>
          <a:lstStyle/>
          <a:p>
            <a:pPr algn="r"/>
            <a:r>
              <a:rPr lang="en-US" sz="4000" dirty="0">
                <a:solidFill>
                  <a:srgbClr val="FFFFFF"/>
                </a:solidFill>
              </a:rPr>
              <a:t>Buprenorphine</a:t>
            </a:r>
          </a:p>
        </p:txBody>
      </p:sp>
      <p:sp>
        <p:nvSpPr>
          <p:cNvPr id="3" name="Content Placeholder 2">
            <a:extLst>
              <a:ext uri="{FF2B5EF4-FFF2-40B4-BE49-F238E27FC236}">
                <a16:creationId xmlns:a16="http://schemas.microsoft.com/office/drawing/2014/main" id="{A6D54369-B158-0E4C-8225-FF9BC6D25CE0}"/>
              </a:ext>
            </a:extLst>
          </p:cNvPr>
          <p:cNvSpPr>
            <a:spLocks noGrp="1"/>
          </p:cNvSpPr>
          <p:nvPr>
            <p:ph idx="1"/>
          </p:nvPr>
        </p:nvSpPr>
        <p:spPr>
          <a:xfrm>
            <a:off x="4810259" y="649480"/>
            <a:ext cx="6555347" cy="5546047"/>
          </a:xfrm>
        </p:spPr>
        <p:txBody>
          <a:bodyPr anchor="ctr">
            <a:normAutofit/>
          </a:bodyPr>
          <a:lstStyle/>
          <a:p>
            <a:pPr marL="0" indent="0">
              <a:buNone/>
            </a:pPr>
            <a:r>
              <a:rPr lang="en-US" sz="3200" dirty="0"/>
              <a:t>Buprenorphine</a:t>
            </a:r>
          </a:p>
          <a:p>
            <a:r>
              <a:rPr lang="en-US" sz="2400" dirty="0"/>
              <a:t>FDA Indications, uses, and legal distinctions</a:t>
            </a:r>
          </a:p>
          <a:p>
            <a:r>
              <a:rPr lang="en-US" sz="2400" dirty="0"/>
              <a:t>Pharmacokinetics &amp; pharmacodynamics</a:t>
            </a:r>
          </a:p>
          <a:p>
            <a:r>
              <a:rPr lang="en-US" sz="2400" dirty="0"/>
              <a:t>Experimental and Clinical Evidence for Perioperative Analgesic Interference</a:t>
            </a:r>
          </a:p>
          <a:p>
            <a:r>
              <a:rPr lang="en-US" sz="2400" dirty="0"/>
              <a:t>Perioperative Recommendations</a:t>
            </a:r>
          </a:p>
        </p:txBody>
      </p:sp>
    </p:spTree>
    <p:extLst>
      <p:ext uri="{BB962C8B-B14F-4D97-AF65-F5344CB8AC3E}">
        <p14:creationId xmlns:p14="http://schemas.microsoft.com/office/powerpoint/2010/main" val="1182990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E2DBCD-C7D6-5E41-9F72-064F60B2FE55}"/>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Medication for Opioid Use Disorder- MOUD</a:t>
            </a:r>
          </a:p>
        </p:txBody>
      </p:sp>
      <p:sp>
        <p:nvSpPr>
          <p:cNvPr id="3" name="Content Placeholder 2">
            <a:extLst>
              <a:ext uri="{FF2B5EF4-FFF2-40B4-BE49-F238E27FC236}">
                <a16:creationId xmlns:a16="http://schemas.microsoft.com/office/drawing/2014/main" id="{49A78B35-ADA9-DF4B-831E-4EE77840D448}"/>
              </a:ext>
            </a:extLst>
          </p:cNvPr>
          <p:cNvSpPr>
            <a:spLocks noGrp="1"/>
          </p:cNvSpPr>
          <p:nvPr>
            <p:ph idx="1"/>
          </p:nvPr>
        </p:nvSpPr>
        <p:spPr>
          <a:xfrm>
            <a:off x="4810259" y="649480"/>
            <a:ext cx="6555347" cy="5546047"/>
          </a:xfrm>
        </p:spPr>
        <p:txBody>
          <a:bodyPr anchor="ctr">
            <a:noAutofit/>
          </a:bodyPr>
          <a:lstStyle/>
          <a:p>
            <a:r>
              <a:rPr lang="en-US" b="1" dirty="0"/>
              <a:t>MOUD: </a:t>
            </a:r>
            <a:r>
              <a:rPr lang="en-US" dirty="0"/>
              <a:t>Much more effective at relapse prevention than detox</a:t>
            </a:r>
          </a:p>
          <a:p>
            <a:pPr lvl="1"/>
            <a:r>
              <a:rPr lang="en-US" sz="2000" dirty="0"/>
              <a:t>Methadone</a:t>
            </a:r>
          </a:p>
          <a:p>
            <a:pPr lvl="1"/>
            <a:r>
              <a:rPr lang="en-US" sz="2000" dirty="0"/>
              <a:t>Buprenorphine</a:t>
            </a:r>
          </a:p>
          <a:p>
            <a:r>
              <a:rPr lang="en-US" b="1" dirty="0"/>
              <a:t>Legal:</a:t>
            </a:r>
          </a:p>
          <a:p>
            <a:pPr lvl="1"/>
            <a:r>
              <a:rPr lang="en-US" sz="2000" dirty="0"/>
              <a:t>Methadone for OUD: only Rx at a licensed methadone clinic</a:t>
            </a:r>
          </a:p>
          <a:p>
            <a:pPr lvl="1"/>
            <a:r>
              <a:rPr lang="en-US" sz="2000" dirty="0"/>
              <a:t>Buprenorphine for OUD: Anyone with a DEA license. No longer requires X-waiver</a:t>
            </a:r>
            <a:endParaRPr lang="en-US" sz="1800" dirty="0"/>
          </a:p>
        </p:txBody>
      </p:sp>
    </p:spTree>
    <p:extLst>
      <p:ext uri="{BB962C8B-B14F-4D97-AF65-F5344CB8AC3E}">
        <p14:creationId xmlns:p14="http://schemas.microsoft.com/office/powerpoint/2010/main" val="3287768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8A2AA0-A903-CB40-A273-1B28717C0AA7}"/>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dirty="0">
                <a:solidFill>
                  <a:srgbClr val="FFFFFF"/>
                </a:solidFill>
                <a:latin typeface="+mj-lt"/>
                <a:ea typeface="+mj-ea"/>
                <a:cs typeface="+mj-cs"/>
              </a:rPr>
              <a:t>Buprenorphine Formulations</a:t>
            </a:r>
          </a:p>
        </p:txBody>
      </p:sp>
      <p:graphicFrame>
        <p:nvGraphicFramePr>
          <p:cNvPr id="3" name="Table 3">
            <a:extLst>
              <a:ext uri="{FF2B5EF4-FFF2-40B4-BE49-F238E27FC236}">
                <a16:creationId xmlns:a16="http://schemas.microsoft.com/office/drawing/2014/main" id="{7B797DE1-B327-884F-8690-BD63D0C915A0}"/>
              </a:ext>
            </a:extLst>
          </p:cNvPr>
          <p:cNvGraphicFramePr>
            <a:graphicFrameLocks noGrp="1"/>
          </p:cNvGraphicFramePr>
          <p:nvPr>
            <p:extLst>
              <p:ext uri="{D42A27DB-BD31-4B8C-83A1-F6EECF244321}">
                <p14:modId xmlns:p14="http://schemas.microsoft.com/office/powerpoint/2010/main" val="3975898057"/>
              </p:ext>
            </p:extLst>
          </p:nvPr>
        </p:nvGraphicFramePr>
        <p:xfrm>
          <a:off x="147087" y="1814538"/>
          <a:ext cx="11897821" cy="4927141"/>
        </p:xfrm>
        <a:graphic>
          <a:graphicData uri="http://schemas.openxmlformats.org/drawingml/2006/table">
            <a:tbl>
              <a:tblPr firstRow="1" bandRow="1">
                <a:tableStyleId>{F5AB1C69-6EDB-4FF4-983F-18BD219EF322}</a:tableStyleId>
              </a:tblPr>
              <a:tblGrid>
                <a:gridCol w="2970176">
                  <a:extLst>
                    <a:ext uri="{9D8B030D-6E8A-4147-A177-3AD203B41FA5}">
                      <a16:colId xmlns:a16="http://schemas.microsoft.com/office/drawing/2014/main" val="669629716"/>
                    </a:ext>
                  </a:extLst>
                </a:gridCol>
                <a:gridCol w="1972484">
                  <a:extLst>
                    <a:ext uri="{9D8B030D-6E8A-4147-A177-3AD203B41FA5}">
                      <a16:colId xmlns:a16="http://schemas.microsoft.com/office/drawing/2014/main" val="3950960363"/>
                    </a:ext>
                  </a:extLst>
                </a:gridCol>
                <a:gridCol w="1344610">
                  <a:extLst>
                    <a:ext uri="{9D8B030D-6E8A-4147-A177-3AD203B41FA5}">
                      <a16:colId xmlns:a16="http://schemas.microsoft.com/office/drawing/2014/main" val="1536463539"/>
                    </a:ext>
                  </a:extLst>
                </a:gridCol>
                <a:gridCol w="2081497">
                  <a:extLst>
                    <a:ext uri="{9D8B030D-6E8A-4147-A177-3AD203B41FA5}">
                      <a16:colId xmlns:a16="http://schemas.microsoft.com/office/drawing/2014/main" val="2155272165"/>
                    </a:ext>
                  </a:extLst>
                </a:gridCol>
                <a:gridCol w="1871746">
                  <a:extLst>
                    <a:ext uri="{9D8B030D-6E8A-4147-A177-3AD203B41FA5}">
                      <a16:colId xmlns:a16="http://schemas.microsoft.com/office/drawing/2014/main" val="3425388686"/>
                    </a:ext>
                  </a:extLst>
                </a:gridCol>
                <a:gridCol w="1657308">
                  <a:extLst>
                    <a:ext uri="{9D8B030D-6E8A-4147-A177-3AD203B41FA5}">
                      <a16:colId xmlns:a16="http://schemas.microsoft.com/office/drawing/2014/main" val="1386936936"/>
                    </a:ext>
                  </a:extLst>
                </a:gridCol>
              </a:tblGrid>
              <a:tr h="388822">
                <a:tc>
                  <a:txBody>
                    <a:bodyPr/>
                    <a:lstStyle/>
                    <a:p>
                      <a:r>
                        <a:rPr lang="en-US" sz="1800" dirty="0">
                          <a:solidFill>
                            <a:schemeClr val="tx1"/>
                          </a:solidFill>
                        </a:rPr>
                        <a:t>Formulations OUD</a:t>
                      </a:r>
                    </a:p>
                  </a:txBody>
                  <a:tcPr marL="70260" marR="70260" marT="35130" marB="35130"/>
                </a:tc>
                <a:tc>
                  <a:txBody>
                    <a:bodyPr/>
                    <a:lstStyle/>
                    <a:p>
                      <a:r>
                        <a:rPr lang="en-US" sz="1800" dirty="0">
                          <a:solidFill>
                            <a:schemeClr val="tx1"/>
                          </a:solidFill>
                        </a:rPr>
                        <a:t>Available Dosing</a:t>
                      </a:r>
                    </a:p>
                  </a:txBody>
                  <a:tcPr marL="70260" marR="70260" marT="35130" marB="35130">
                    <a:lnR w="38100" cap="flat" cmpd="sng" algn="ctr">
                      <a:solidFill>
                        <a:schemeClr val="bg1"/>
                      </a:solidFill>
                      <a:prstDash val="solid"/>
                      <a:round/>
                      <a:headEnd type="none" w="med" len="med"/>
                      <a:tailEnd type="none" w="med" len="med"/>
                    </a:lnR>
                  </a:tcPr>
                </a:tc>
                <a:tc>
                  <a:txBody>
                    <a:bodyPr/>
                    <a:lstStyle/>
                    <a:p>
                      <a:r>
                        <a:rPr lang="en-US" sz="1800" dirty="0">
                          <a:solidFill>
                            <a:schemeClr val="tx1"/>
                          </a:solidFill>
                        </a:rPr>
                        <a:t>Bioavailable</a:t>
                      </a:r>
                    </a:p>
                  </a:txBody>
                  <a:tcPr marL="70260" marR="70260" marT="35130" marB="3513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r>
                        <a:rPr lang="en-US" sz="1800" dirty="0">
                          <a:solidFill>
                            <a:schemeClr val="tx1"/>
                          </a:solidFill>
                        </a:rPr>
                        <a:t>Formulations Pain</a:t>
                      </a:r>
                    </a:p>
                  </a:txBody>
                  <a:tcPr marL="70260" marR="70260" marT="35130" marB="35130">
                    <a:lnL w="38100" cap="flat" cmpd="sng" algn="ctr">
                      <a:solidFill>
                        <a:schemeClr val="bg1"/>
                      </a:solidFill>
                      <a:prstDash val="solid"/>
                      <a:round/>
                      <a:headEnd type="none" w="med" len="med"/>
                      <a:tailEnd type="none" w="med" len="med"/>
                    </a:lnL>
                  </a:tcPr>
                </a:tc>
                <a:tc>
                  <a:txBody>
                    <a:bodyPr/>
                    <a:lstStyle/>
                    <a:p>
                      <a:r>
                        <a:rPr lang="en-US" sz="1800" dirty="0">
                          <a:solidFill>
                            <a:schemeClr val="tx1"/>
                          </a:solidFill>
                        </a:rPr>
                        <a:t>Available Dosing</a:t>
                      </a:r>
                    </a:p>
                  </a:txBody>
                  <a:tcPr marL="70260" marR="70260" marT="35130" marB="35130"/>
                </a:tc>
                <a:tc>
                  <a:txBody>
                    <a:bodyPr/>
                    <a:lstStyle/>
                    <a:p>
                      <a:r>
                        <a:rPr lang="en-US" sz="1800" dirty="0">
                          <a:solidFill>
                            <a:schemeClr val="tx1"/>
                          </a:solidFill>
                        </a:rPr>
                        <a:t>Bioavailable</a:t>
                      </a:r>
                    </a:p>
                  </a:txBody>
                  <a:tcPr marL="70260" marR="70260" marT="35130" marB="35130"/>
                </a:tc>
                <a:extLst>
                  <a:ext uri="{0D108BD9-81ED-4DB2-BD59-A6C34878D82A}">
                    <a16:rowId xmlns:a16="http://schemas.microsoft.com/office/drawing/2014/main" val="2927914537"/>
                  </a:ext>
                </a:extLst>
              </a:tr>
              <a:tr h="815159">
                <a:tc>
                  <a:txBody>
                    <a:bodyPr/>
                    <a:lstStyle/>
                    <a:p>
                      <a:r>
                        <a:rPr lang="en-US" sz="1800" b="1" dirty="0">
                          <a:solidFill>
                            <a:srgbClr val="0070C0"/>
                          </a:solidFill>
                        </a:rPr>
                        <a:t>Buprenorphine SL Tablet </a:t>
                      </a:r>
                      <a:r>
                        <a:rPr lang="en-US" sz="1400" dirty="0">
                          <a:solidFill>
                            <a:srgbClr val="0070C0"/>
                          </a:solidFill>
                        </a:rPr>
                        <a:t>(Subutex)</a:t>
                      </a:r>
                    </a:p>
                  </a:txBody>
                  <a:tcPr marL="70260" marR="70260" marT="35130" marB="35130"/>
                </a:tc>
                <a:tc>
                  <a:txBody>
                    <a:bodyPr/>
                    <a:lstStyle/>
                    <a:p>
                      <a:r>
                        <a:rPr lang="en-US" sz="1400" dirty="0">
                          <a:solidFill>
                            <a:srgbClr val="0070C0"/>
                          </a:solidFill>
                        </a:rPr>
                        <a:t>2mg </a:t>
                      </a:r>
                    </a:p>
                    <a:p>
                      <a:r>
                        <a:rPr lang="en-US" sz="1400" dirty="0">
                          <a:solidFill>
                            <a:srgbClr val="0070C0"/>
                          </a:solidFill>
                        </a:rPr>
                        <a:t>8mg</a:t>
                      </a:r>
                    </a:p>
                  </a:txBody>
                  <a:tcPr marL="70260" marR="70260" marT="35130" marB="35130">
                    <a:lnR w="38100" cap="flat" cmpd="sng" algn="ctr">
                      <a:solidFill>
                        <a:schemeClr val="bg1"/>
                      </a:solidFill>
                      <a:prstDash val="solid"/>
                      <a:round/>
                      <a:headEnd type="none" w="med" len="med"/>
                      <a:tailEnd type="none" w="med" len="med"/>
                    </a:lnR>
                  </a:tcPr>
                </a:tc>
                <a:tc>
                  <a:txBody>
                    <a:bodyPr/>
                    <a:lstStyle/>
                    <a:p>
                      <a:r>
                        <a:rPr lang="en-US" sz="1400">
                          <a:solidFill>
                            <a:srgbClr val="0070C0"/>
                          </a:solidFill>
                        </a:rPr>
                        <a:t>30% +/- 10%</a:t>
                      </a:r>
                    </a:p>
                  </a:txBody>
                  <a:tcPr marL="70260" marR="70260" marT="35130" marB="3513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r>
                        <a:rPr lang="en-US" sz="1800" b="1" dirty="0" err="1">
                          <a:solidFill>
                            <a:schemeClr val="accent2">
                              <a:lumMod val="75000"/>
                            </a:schemeClr>
                          </a:solidFill>
                        </a:rPr>
                        <a:t>Butrans</a:t>
                      </a:r>
                      <a:r>
                        <a:rPr lang="en-US" sz="1800" b="1" dirty="0">
                          <a:solidFill>
                            <a:schemeClr val="accent2">
                              <a:lumMod val="75000"/>
                            </a:schemeClr>
                          </a:solidFill>
                        </a:rPr>
                        <a:t> Patch</a:t>
                      </a:r>
                    </a:p>
                    <a:p>
                      <a:r>
                        <a:rPr lang="en-US" sz="1400" dirty="0">
                          <a:solidFill>
                            <a:schemeClr val="accent2">
                              <a:lumMod val="75000"/>
                            </a:schemeClr>
                          </a:solidFill>
                        </a:rPr>
                        <a:t>Buprenorphine transdermal.</a:t>
                      </a:r>
                    </a:p>
                  </a:txBody>
                  <a:tcPr marL="70260" marR="70260" marT="35130" marB="35130">
                    <a:lnL w="38100" cap="flat" cmpd="sng" algn="ctr">
                      <a:solidFill>
                        <a:schemeClr val="bg1"/>
                      </a:solidFill>
                      <a:prstDash val="solid"/>
                      <a:round/>
                      <a:headEnd type="none" w="med" len="med"/>
                      <a:tailEnd type="none" w="med" len="med"/>
                    </a:lnL>
                  </a:tcPr>
                </a:tc>
                <a:tc>
                  <a:txBody>
                    <a:bodyPr/>
                    <a:lstStyle/>
                    <a:p>
                      <a:r>
                        <a:rPr lang="en-US" sz="1400">
                          <a:solidFill>
                            <a:schemeClr val="accent2">
                              <a:lumMod val="75000"/>
                            </a:schemeClr>
                          </a:solidFill>
                        </a:rPr>
                        <a:t>5 mcg/hr, 7.5 mcg/mr, 10 mcg/hr, 15 mcg/hr, 20 mcg/hr</a:t>
                      </a:r>
                    </a:p>
                  </a:txBody>
                  <a:tcPr marL="70260" marR="70260" marT="35130" marB="3513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accent2">
                              <a:lumMod val="75000"/>
                            </a:schemeClr>
                          </a:solidFill>
                        </a:rPr>
                        <a:t>!5% (bioavailability of total drug inside the patch NOT the listed mcg/</a:t>
                      </a:r>
                      <a:r>
                        <a:rPr lang="en-US" sz="1400" dirty="0" err="1">
                          <a:solidFill>
                            <a:schemeClr val="accent2">
                              <a:lumMod val="75000"/>
                            </a:schemeClr>
                          </a:solidFill>
                        </a:rPr>
                        <a:t>hr</a:t>
                      </a:r>
                      <a:r>
                        <a:rPr lang="en-US" sz="1400" dirty="0">
                          <a:solidFill>
                            <a:schemeClr val="accent2">
                              <a:lumMod val="75000"/>
                            </a:schemeClr>
                          </a:solidFill>
                        </a:rPr>
                        <a:t>)</a:t>
                      </a:r>
                    </a:p>
                  </a:txBody>
                  <a:tcPr marL="70260" marR="70260" marT="35130" marB="35130"/>
                </a:tc>
                <a:extLst>
                  <a:ext uri="{0D108BD9-81ED-4DB2-BD59-A6C34878D82A}">
                    <a16:rowId xmlns:a16="http://schemas.microsoft.com/office/drawing/2014/main" val="3850922941"/>
                  </a:ext>
                </a:extLst>
              </a:tr>
              <a:tr h="1129958">
                <a:tc>
                  <a:txBody>
                    <a:bodyPr/>
                    <a:lstStyle/>
                    <a:p>
                      <a:r>
                        <a:rPr lang="en-US" sz="1800" b="1" dirty="0">
                          <a:solidFill>
                            <a:srgbClr val="0070C0"/>
                          </a:solidFill>
                        </a:rPr>
                        <a:t>Buprenorphine/naloxone SL tablet</a:t>
                      </a:r>
                    </a:p>
                  </a:txBody>
                  <a:tcPr marL="70260" marR="70260" marT="35130" marB="35130"/>
                </a:tc>
                <a:tc>
                  <a:txBody>
                    <a:bodyPr/>
                    <a:lstStyle/>
                    <a:p>
                      <a:r>
                        <a:rPr lang="en-US" sz="1400">
                          <a:solidFill>
                            <a:srgbClr val="0070C0"/>
                          </a:solidFill>
                        </a:rPr>
                        <a:t>2mg/0.5mg, 4mg/1mg,</a:t>
                      </a:r>
                    </a:p>
                    <a:p>
                      <a:r>
                        <a:rPr lang="en-US" sz="1400">
                          <a:solidFill>
                            <a:srgbClr val="0070C0"/>
                          </a:solidFill>
                        </a:rPr>
                        <a:t>8mg/2mg</a:t>
                      </a:r>
                    </a:p>
                  </a:txBody>
                  <a:tcPr marL="70260" marR="70260" marT="35130" marB="35130">
                    <a:lnR w="38100" cap="flat" cmpd="sng" algn="ctr">
                      <a:solidFill>
                        <a:schemeClr val="bg1"/>
                      </a:solidFill>
                      <a:prstDash val="solid"/>
                      <a:round/>
                      <a:headEnd type="none" w="med" len="med"/>
                      <a:tailEnd type="none" w="med" len="med"/>
                    </a:lnR>
                  </a:tcPr>
                </a:tc>
                <a:tc>
                  <a:txBody>
                    <a:bodyPr/>
                    <a:lstStyle/>
                    <a:p>
                      <a:r>
                        <a:rPr lang="en-US" sz="1400">
                          <a:solidFill>
                            <a:srgbClr val="0070C0"/>
                          </a:solidFill>
                        </a:rPr>
                        <a:t>30% +/- 10%</a:t>
                      </a:r>
                    </a:p>
                  </a:txBody>
                  <a:tcPr marL="70260" marR="70260" marT="35130" marB="3513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l"/>
                      <a:r>
                        <a:rPr lang="en-US" sz="1800" b="1" dirty="0" err="1">
                          <a:solidFill>
                            <a:schemeClr val="accent2">
                              <a:lumMod val="75000"/>
                            </a:schemeClr>
                          </a:solidFill>
                        </a:rPr>
                        <a:t>Belbuca</a:t>
                      </a:r>
                      <a:r>
                        <a:rPr lang="en-US" sz="1400" dirty="0">
                          <a:solidFill>
                            <a:schemeClr val="accent2">
                              <a:lumMod val="75000"/>
                            </a:schemeClr>
                          </a:solidFill>
                        </a:rPr>
                        <a:t> buprenorphine buccal</a:t>
                      </a:r>
                    </a:p>
                  </a:txBody>
                  <a:tcPr marL="70260" marR="70260" marT="35130" marB="35130">
                    <a:lnL w="38100" cap="flat" cmpd="sng" algn="ctr">
                      <a:solidFill>
                        <a:schemeClr val="bg1"/>
                      </a:solidFill>
                      <a:prstDash val="solid"/>
                      <a:round/>
                      <a:headEnd type="none" w="med" len="med"/>
                      <a:tailEnd type="none" w="med" len="med"/>
                    </a:lnL>
                  </a:tcPr>
                </a:tc>
                <a:tc>
                  <a:txBody>
                    <a:bodyPr/>
                    <a:lstStyle/>
                    <a:p>
                      <a:r>
                        <a:rPr lang="en-US" sz="1400">
                          <a:solidFill>
                            <a:schemeClr val="accent2">
                              <a:lumMod val="75000"/>
                            </a:schemeClr>
                          </a:solidFill>
                        </a:rPr>
                        <a:t>75 mcg – 900 mcg BID </a:t>
                      </a:r>
                    </a:p>
                    <a:p>
                      <a:pPr lvl="0" algn="l"/>
                      <a:r>
                        <a:rPr lang="en-US" sz="1400">
                          <a:solidFill>
                            <a:schemeClr val="accent2">
                              <a:lumMod val="75000"/>
                            </a:schemeClr>
                          </a:solidFill>
                        </a:rPr>
                        <a:t>30-80mg/d OME = start 150mcg BID</a:t>
                      </a:r>
                    </a:p>
                    <a:p>
                      <a:pPr lvl="0" algn="l"/>
                      <a:r>
                        <a:rPr lang="en-US" sz="1400">
                          <a:solidFill>
                            <a:schemeClr val="accent2">
                              <a:lumMod val="75000"/>
                            </a:schemeClr>
                          </a:solidFill>
                        </a:rPr>
                        <a:t>90-160mg/d OME = start 300mcg BID </a:t>
                      </a:r>
                    </a:p>
                  </a:txBody>
                  <a:tcPr marL="70260" marR="70260" marT="35130" marB="35130"/>
                </a:tc>
                <a:tc>
                  <a:txBody>
                    <a:bodyPr/>
                    <a:lstStyle/>
                    <a:p>
                      <a:r>
                        <a:rPr lang="en-US" sz="1400">
                          <a:solidFill>
                            <a:schemeClr val="accent2">
                              <a:lumMod val="75000"/>
                            </a:schemeClr>
                          </a:solidFill>
                        </a:rPr>
                        <a:t>45-65%</a:t>
                      </a:r>
                    </a:p>
                  </a:txBody>
                  <a:tcPr marL="70260" marR="70260" marT="35130" marB="35130"/>
                </a:tc>
                <a:extLst>
                  <a:ext uri="{0D108BD9-81ED-4DB2-BD59-A6C34878D82A}">
                    <a16:rowId xmlns:a16="http://schemas.microsoft.com/office/drawing/2014/main" val="992821083"/>
                  </a:ext>
                </a:extLst>
              </a:tr>
              <a:tr h="595017">
                <a:tc>
                  <a:txBody>
                    <a:bodyPr/>
                    <a:lstStyle/>
                    <a:p>
                      <a:r>
                        <a:rPr lang="en-US" sz="1800" b="1" dirty="0">
                          <a:solidFill>
                            <a:srgbClr val="0070C0"/>
                          </a:solidFill>
                        </a:rPr>
                        <a:t>Suboxone</a:t>
                      </a:r>
                      <a:r>
                        <a:rPr lang="en-US" sz="1800" dirty="0">
                          <a:solidFill>
                            <a:srgbClr val="0070C0"/>
                          </a:solidFill>
                        </a:rPr>
                        <a:t> </a:t>
                      </a:r>
                      <a:r>
                        <a:rPr lang="en-US" sz="1400" dirty="0">
                          <a:solidFill>
                            <a:srgbClr val="0070C0"/>
                          </a:solidFill>
                        </a:rPr>
                        <a:t>buprenorphine/naloxone SL film</a:t>
                      </a:r>
                    </a:p>
                  </a:txBody>
                  <a:tcPr marL="70260" marR="70260" marT="35130" marB="35130"/>
                </a:tc>
                <a:tc>
                  <a:txBody>
                    <a:bodyPr/>
                    <a:lstStyle/>
                    <a:p>
                      <a:r>
                        <a:rPr lang="en-US" sz="1400">
                          <a:solidFill>
                            <a:srgbClr val="0070C0"/>
                          </a:solidFill>
                        </a:rPr>
                        <a:t>2mg/0.5mg, 4mg/1mg, 8mg/2mg, 12mg/3mg</a:t>
                      </a:r>
                    </a:p>
                  </a:txBody>
                  <a:tcPr marL="70260" marR="70260" marT="35130" marB="35130">
                    <a:lnR w="38100" cap="flat" cmpd="sng" algn="ctr">
                      <a:solidFill>
                        <a:schemeClr val="bg1"/>
                      </a:solidFill>
                      <a:prstDash val="solid"/>
                      <a:round/>
                      <a:headEnd type="none" w="med" len="med"/>
                      <a:tailEnd type="none" w="med" len="med"/>
                    </a:lnR>
                  </a:tcPr>
                </a:tc>
                <a:tc>
                  <a:txBody>
                    <a:bodyPr/>
                    <a:lstStyle/>
                    <a:p>
                      <a:r>
                        <a:rPr lang="en-US" sz="1400">
                          <a:solidFill>
                            <a:srgbClr val="0070C0"/>
                          </a:solidFill>
                        </a:rPr>
                        <a:t>30% +/- 10%</a:t>
                      </a:r>
                    </a:p>
                  </a:txBody>
                  <a:tcPr marL="70260" marR="70260" marT="35130" marB="3513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r>
                        <a:rPr lang="en-US" sz="1800" b="1" dirty="0">
                          <a:solidFill>
                            <a:schemeClr val="accent2">
                              <a:lumMod val="75000"/>
                            </a:schemeClr>
                          </a:solidFill>
                        </a:rPr>
                        <a:t>Buprenorphine IV </a:t>
                      </a:r>
                      <a:r>
                        <a:rPr lang="en-US" sz="1800" dirty="0">
                          <a:solidFill>
                            <a:schemeClr val="accent2">
                              <a:lumMod val="75000"/>
                            </a:schemeClr>
                          </a:solidFill>
                        </a:rPr>
                        <a:t>(</a:t>
                      </a:r>
                      <a:r>
                        <a:rPr lang="en-US" sz="1800" dirty="0" err="1">
                          <a:solidFill>
                            <a:schemeClr val="accent2">
                              <a:lumMod val="75000"/>
                            </a:schemeClr>
                          </a:solidFill>
                        </a:rPr>
                        <a:t>Bupranex</a:t>
                      </a:r>
                      <a:r>
                        <a:rPr lang="en-US" sz="1800" dirty="0">
                          <a:solidFill>
                            <a:schemeClr val="accent2">
                              <a:lumMod val="75000"/>
                            </a:schemeClr>
                          </a:solidFill>
                        </a:rPr>
                        <a:t>)</a:t>
                      </a:r>
                    </a:p>
                  </a:txBody>
                  <a:tcPr marL="70260" marR="70260" marT="35130" marB="35130">
                    <a:lnL w="38100" cap="flat" cmpd="sng" algn="ctr">
                      <a:solidFill>
                        <a:schemeClr val="bg1"/>
                      </a:solidFill>
                      <a:prstDash val="solid"/>
                      <a:round/>
                      <a:headEnd type="none" w="med" len="med"/>
                      <a:tailEnd type="none" w="med" len="med"/>
                    </a:lnL>
                  </a:tcPr>
                </a:tc>
                <a:tc>
                  <a:txBody>
                    <a:bodyPr/>
                    <a:lstStyle/>
                    <a:p>
                      <a:r>
                        <a:rPr lang="en-US" sz="1400" dirty="0">
                          <a:solidFill>
                            <a:schemeClr val="accent2">
                              <a:lumMod val="75000"/>
                            </a:schemeClr>
                          </a:solidFill>
                        </a:rPr>
                        <a:t>0.3mg/ml</a:t>
                      </a:r>
                    </a:p>
                    <a:p>
                      <a:r>
                        <a:rPr lang="en-US" sz="1400" dirty="0">
                          <a:solidFill>
                            <a:schemeClr val="accent2">
                              <a:lumMod val="75000"/>
                            </a:schemeClr>
                          </a:solidFill>
                        </a:rPr>
                        <a:t>0.3mg IM/IV q6-8 hours</a:t>
                      </a:r>
                    </a:p>
                  </a:txBody>
                  <a:tcPr marL="70260" marR="70260" marT="35130" marB="35130"/>
                </a:tc>
                <a:tc>
                  <a:txBody>
                    <a:bodyPr/>
                    <a:lstStyle/>
                    <a:p>
                      <a:r>
                        <a:rPr lang="en-US" sz="1400" dirty="0">
                          <a:solidFill>
                            <a:schemeClr val="accent2">
                              <a:lumMod val="75000"/>
                            </a:schemeClr>
                          </a:solidFill>
                        </a:rPr>
                        <a:t>100%</a:t>
                      </a:r>
                    </a:p>
                  </a:txBody>
                  <a:tcPr marL="70260" marR="70260" marT="35130" marB="35130"/>
                </a:tc>
                <a:extLst>
                  <a:ext uri="{0D108BD9-81ED-4DB2-BD59-A6C34878D82A}">
                    <a16:rowId xmlns:a16="http://schemas.microsoft.com/office/drawing/2014/main" val="1161603258"/>
                  </a:ext>
                </a:extLst>
              </a:tr>
              <a:tr h="595017">
                <a:tc>
                  <a:txBody>
                    <a:bodyPr/>
                    <a:lstStyle/>
                    <a:p>
                      <a:r>
                        <a:rPr lang="en-US" sz="1800" b="1" dirty="0" err="1">
                          <a:solidFill>
                            <a:srgbClr val="0070C0"/>
                          </a:solidFill>
                        </a:rPr>
                        <a:t>Bunavail</a:t>
                      </a:r>
                      <a:r>
                        <a:rPr lang="en-US" sz="1800" dirty="0">
                          <a:solidFill>
                            <a:srgbClr val="0070C0"/>
                          </a:solidFill>
                        </a:rPr>
                        <a:t> </a:t>
                      </a:r>
                      <a:r>
                        <a:rPr lang="en-US" sz="1400" dirty="0">
                          <a:solidFill>
                            <a:srgbClr val="0070C0"/>
                          </a:solidFill>
                        </a:rPr>
                        <a:t>buprenorphine/naloxone buccal film</a:t>
                      </a:r>
                    </a:p>
                  </a:txBody>
                  <a:tcPr marL="70260" marR="70260" marT="35130" marB="35130"/>
                </a:tc>
                <a:tc>
                  <a:txBody>
                    <a:bodyPr/>
                    <a:lstStyle/>
                    <a:p>
                      <a:r>
                        <a:rPr lang="en-US" sz="1400">
                          <a:solidFill>
                            <a:srgbClr val="0070C0"/>
                          </a:solidFill>
                        </a:rPr>
                        <a:t>2.1mg/0.3mg, 4.2/0.7mg, 6.3mg/1mg</a:t>
                      </a:r>
                    </a:p>
                  </a:txBody>
                  <a:tcPr marL="70260" marR="70260" marT="35130" marB="35130">
                    <a:lnR w="38100" cap="flat" cmpd="sng" algn="ctr">
                      <a:solidFill>
                        <a:schemeClr val="bg1"/>
                      </a:solidFill>
                      <a:prstDash val="solid"/>
                      <a:round/>
                      <a:headEnd type="none" w="med" len="med"/>
                      <a:tailEnd type="none" w="med" len="med"/>
                    </a:lnR>
                  </a:tcPr>
                </a:tc>
                <a:tc>
                  <a:txBody>
                    <a:bodyPr/>
                    <a:lstStyle/>
                    <a:p>
                      <a:r>
                        <a:rPr lang="en-US" sz="1400">
                          <a:solidFill>
                            <a:srgbClr val="0070C0"/>
                          </a:solidFill>
                        </a:rPr>
                        <a:t>57%</a:t>
                      </a:r>
                    </a:p>
                  </a:txBody>
                  <a:tcPr marL="70260" marR="70260" marT="35130" marB="3513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lang="en-US" sz="1400"/>
                    </a:p>
                  </a:txBody>
                  <a:tcPr marL="70260" marR="70260" marT="35130" marB="35130">
                    <a:lnL w="38100" cap="flat" cmpd="sng" algn="ctr">
                      <a:solidFill>
                        <a:schemeClr val="bg1"/>
                      </a:solidFill>
                      <a:prstDash val="solid"/>
                      <a:round/>
                      <a:headEnd type="none" w="med" len="med"/>
                      <a:tailEnd type="none" w="med" len="med"/>
                    </a:lnL>
                  </a:tcPr>
                </a:tc>
                <a:tc>
                  <a:txBody>
                    <a:bodyPr/>
                    <a:lstStyle/>
                    <a:p>
                      <a:endParaRPr lang="en-US" sz="1400" dirty="0"/>
                    </a:p>
                  </a:txBody>
                  <a:tcPr marL="70260" marR="70260" marT="35130" marB="35130"/>
                </a:tc>
                <a:tc>
                  <a:txBody>
                    <a:bodyPr/>
                    <a:lstStyle/>
                    <a:p>
                      <a:endParaRPr lang="en-US" sz="1400"/>
                    </a:p>
                  </a:txBody>
                  <a:tcPr marL="70260" marR="70260" marT="35130" marB="35130"/>
                </a:tc>
                <a:extLst>
                  <a:ext uri="{0D108BD9-81ED-4DB2-BD59-A6C34878D82A}">
                    <a16:rowId xmlns:a16="http://schemas.microsoft.com/office/drawing/2014/main" val="4175559850"/>
                  </a:ext>
                </a:extLst>
              </a:tr>
              <a:tr h="595017">
                <a:tc>
                  <a:txBody>
                    <a:bodyPr/>
                    <a:lstStyle/>
                    <a:p>
                      <a:r>
                        <a:rPr lang="en-US" sz="1800" b="1" dirty="0" err="1">
                          <a:solidFill>
                            <a:srgbClr val="0070C0"/>
                          </a:solidFill>
                        </a:rPr>
                        <a:t>Zubsolv</a:t>
                      </a:r>
                      <a:r>
                        <a:rPr lang="en-US" sz="1800" dirty="0">
                          <a:solidFill>
                            <a:srgbClr val="0070C0"/>
                          </a:solidFill>
                        </a:rPr>
                        <a:t> </a:t>
                      </a:r>
                      <a:r>
                        <a:rPr lang="en-US" sz="1400" dirty="0">
                          <a:solidFill>
                            <a:srgbClr val="0070C0"/>
                          </a:solidFill>
                        </a:rPr>
                        <a:t>buprenorphine/naloxone SL tablet</a:t>
                      </a:r>
                    </a:p>
                  </a:txBody>
                  <a:tcPr marL="70260" marR="70260" marT="35130" marB="35130"/>
                </a:tc>
                <a:tc>
                  <a:txBody>
                    <a:bodyPr/>
                    <a:lstStyle/>
                    <a:p>
                      <a:r>
                        <a:rPr lang="en-US" sz="1400">
                          <a:solidFill>
                            <a:srgbClr val="0070C0"/>
                          </a:solidFill>
                        </a:rPr>
                        <a:t>1.4mg/0.36mg, 5.7mg/1.4mg</a:t>
                      </a:r>
                    </a:p>
                  </a:txBody>
                  <a:tcPr marL="70260" marR="70260" marT="35130" marB="35130">
                    <a:lnR w="38100" cap="flat" cmpd="sng" algn="ctr">
                      <a:solidFill>
                        <a:schemeClr val="bg1"/>
                      </a:solidFill>
                      <a:prstDash val="solid"/>
                      <a:round/>
                      <a:headEnd type="none" w="med" len="med"/>
                      <a:tailEnd type="none" w="med" len="med"/>
                    </a:lnR>
                  </a:tcPr>
                </a:tc>
                <a:tc>
                  <a:txBody>
                    <a:bodyPr/>
                    <a:lstStyle/>
                    <a:p>
                      <a:r>
                        <a:rPr lang="en-US" sz="1400">
                          <a:solidFill>
                            <a:srgbClr val="0070C0"/>
                          </a:solidFill>
                        </a:rPr>
                        <a:t>42%</a:t>
                      </a:r>
                    </a:p>
                  </a:txBody>
                  <a:tcPr marL="70260" marR="70260" marT="35130" marB="3513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lang="en-US" sz="1400" dirty="0"/>
                    </a:p>
                  </a:txBody>
                  <a:tcPr marL="70260" marR="70260" marT="35130" marB="35130">
                    <a:lnL w="38100" cap="flat" cmpd="sng" algn="ctr">
                      <a:solidFill>
                        <a:schemeClr val="bg1"/>
                      </a:solidFill>
                      <a:prstDash val="solid"/>
                      <a:round/>
                      <a:headEnd type="none" w="med" len="med"/>
                      <a:tailEnd type="none" w="med" len="med"/>
                    </a:lnL>
                  </a:tcPr>
                </a:tc>
                <a:tc>
                  <a:txBody>
                    <a:bodyPr/>
                    <a:lstStyle/>
                    <a:p>
                      <a:endParaRPr lang="en-US" sz="1400"/>
                    </a:p>
                  </a:txBody>
                  <a:tcPr marL="70260" marR="70260" marT="35130" marB="35130"/>
                </a:tc>
                <a:tc>
                  <a:txBody>
                    <a:bodyPr/>
                    <a:lstStyle/>
                    <a:p>
                      <a:endParaRPr lang="en-US" sz="1400"/>
                    </a:p>
                  </a:txBody>
                  <a:tcPr marL="70260" marR="70260" marT="35130" marB="35130"/>
                </a:tc>
                <a:extLst>
                  <a:ext uri="{0D108BD9-81ED-4DB2-BD59-A6C34878D82A}">
                    <a16:rowId xmlns:a16="http://schemas.microsoft.com/office/drawing/2014/main" val="3695983088"/>
                  </a:ext>
                </a:extLst>
              </a:tr>
              <a:tr h="668625">
                <a:tc>
                  <a:txBody>
                    <a:bodyPr/>
                    <a:lstStyle/>
                    <a:p>
                      <a:r>
                        <a:rPr lang="en-US" sz="1800" b="1" dirty="0" err="1">
                          <a:solidFill>
                            <a:srgbClr val="0070C0"/>
                          </a:solidFill>
                        </a:rPr>
                        <a:t>Sublocade</a:t>
                      </a:r>
                      <a:r>
                        <a:rPr lang="en-US" sz="1400" dirty="0">
                          <a:solidFill>
                            <a:srgbClr val="0070C0"/>
                          </a:solidFill>
                        </a:rPr>
                        <a:t> depot SC </a:t>
                      </a:r>
                      <a:r>
                        <a:rPr lang="en-US" sz="1400" dirty="0" err="1">
                          <a:solidFill>
                            <a:srgbClr val="0070C0"/>
                          </a:solidFill>
                        </a:rPr>
                        <a:t>Inj</a:t>
                      </a:r>
                      <a:r>
                        <a:rPr lang="en-US" sz="1400" dirty="0">
                          <a:solidFill>
                            <a:srgbClr val="0070C0"/>
                          </a:solidFill>
                        </a:rPr>
                        <a:t> prolonged activity buprenorphine</a:t>
                      </a:r>
                    </a:p>
                  </a:txBody>
                  <a:tcPr marL="70260" marR="70260" marT="35130" marB="35130"/>
                </a:tc>
                <a:tc>
                  <a:txBody>
                    <a:bodyPr/>
                    <a:lstStyle/>
                    <a:p>
                      <a:r>
                        <a:rPr lang="en-US" sz="1400" dirty="0">
                          <a:solidFill>
                            <a:srgbClr val="0070C0"/>
                          </a:solidFill>
                        </a:rPr>
                        <a:t>100mg/5ml</a:t>
                      </a:r>
                    </a:p>
                    <a:p>
                      <a:r>
                        <a:rPr lang="en-US" sz="1400" dirty="0">
                          <a:solidFill>
                            <a:srgbClr val="0070C0"/>
                          </a:solidFill>
                        </a:rPr>
                        <a:t>100-300mg SC q month</a:t>
                      </a:r>
                    </a:p>
                  </a:txBody>
                  <a:tcPr marL="70260" marR="70260" marT="35130" marB="35130">
                    <a:lnR w="38100" cap="flat" cmpd="sng" algn="ctr">
                      <a:solidFill>
                        <a:schemeClr val="bg1"/>
                      </a:solidFill>
                      <a:prstDash val="solid"/>
                      <a:round/>
                      <a:headEnd type="none" w="med" len="med"/>
                      <a:tailEnd type="none" w="med" len="med"/>
                    </a:lnR>
                  </a:tcPr>
                </a:tc>
                <a:tc>
                  <a:txBody>
                    <a:bodyPr/>
                    <a:lstStyle/>
                    <a:p>
                      <a:r>
                        <a:rPr lang="en-US" sz="1400" dirty="0">
                          <a:solidFill>
                            <a:srgbClr val="0070C0"/>
                          </a:solidFill>
                        </a:rPr>
                        <a:t>--</a:t>
                      </a:r>
                    </a:p>
                  </a:txBody>
                  <a:tcPr marL="70260" marR="70260" marT="35130" marB="3513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lang="en-US" sz="1400"/>
                    </a:p>
                  </a:txBody>
                  <a:tcPr marL="70260" marR="70260" marT="35130" marB="35130">
                    <a:lnL w="38100" cap="flat" cmpd="sng" algn="ctr">
                      <a:solidFill>
                        <a:schemeClr val="bg1"/>
                      </a:solidFill>
                      <a:prstDash val="solid"/>
                      <a:round/>
                      <a:headEnd type="none" w="med" len="med"/>
                      <a:tailEnd type="none" w="med" len="med"/>
                    </a:lnL>
                  </a:tcPr>
                </a:tc>
                <a:tc>
                  <a:txBody>
                    <a:bodyPr/>
                    <a:lstStyle/>
                    <a:p>
                      <a:endParaRPr lang="en-US" sz="1400"/>
                    </a:p>
                  </a:txBody>
                  <a:tcPr marL="70260" marR="70260" marT="35130" marB="35130"/>
                </a:tc>
                <a:tc>
                  <a:txBody>
                    <a:bodyPr/>
                    <a:lstStyle/>
                    <a:p>
                      <a:endParaRPr lang="en-US" sz="1400" dirty="0"/>
                    </a:p>
                  </a:txBody>
                  <a:tcPr marL="70260" marR="70260" marT="35130" marB="35130"/>
                </a:tc>
                <a:extLst>
                  <a:ext uri="{0D108BD9-81ED-4DB2-BD59-A6C34878D82A}">
                    <a16:rowId xmlns:a16="http://schemas.microsoft.com/office/drawing/2014/main" val="860353656"/>
                  </a:ext>
                </a:extLst>
              </a:tr>
            </a:tbl>
          </a:graphicData>
        </a:graphic>
      </p:graphicFrame>
    </p:spTree>
    <p:extLst>
      <p:ext uri="{BB962C8B-B14F-4D97-AF65-F5344CB8AC3E}">
        <p14:creationId xmlns:p14="http://schemas.microsoft.com/office/powerpoint/2010/main" val="2585400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A457AD-BEDA-0E4E-A114-E673FCDFB9A1}"/>
              </a:ext>
            </a:extLst>
          </p:cNvPr>
          <p:cNvSpPr>
            <a:spLocks noGrp="1"/>
          </p:cNvSpPr>
          <p:nvPr>
            <p:ph type="title"/>
          </p:nvPr>
        </p:nvSpPr>
        <p:spPr>
          <a:xfrm>
            <a:off x="1371599" y="294538"/>
            <a:ext cx="9895951" cy="1033669"/>
          </a:xfrm>
        </p:spPr>
        <p:txBody>
          <a:bodyPr vert="horz" lIns="91440" tIns="45720" rIns="91440" bIns="45720" rtlCol="0" anchor="ctr">
            <a:normAutofit/>
          </a:bodyPr>
          <a:lstStyle/>
          <a:p>
            <a:r>
              <a:rPr lang="en-US" sz="3400" kern="1200">
                <a:solidFill>
                  <a:srgbClr val="FFFFFF"/>
                </a:solidFill>
                <a:latin typeface="+mj-lt"/>
                <a:ea typeface="+mj-ea"/>
                <a:cs typeface="+mj-cs"/>
              </a:rPr>
              <a:t>Buprenorphine Pharmacokinetics/Pharmacodynamics</a:t>
            </a:r>
          </a:p>
        </p:txBody>
      </p:sp>
      <p:sp>
        <p:nvSpPr>
          <p:cNvPr id="3" name="Rectangle 3">
            <a:extLst>
              <a:ext uri="{FF2B5EF4-FFF2-40B4-BE49-F238E27FC236}">
                <a16:creationId xmlns:a16="http://schemas.microsoft.com/office/drawing/2014/main" id="{5CD9F135-D2CF-6E4F-8CE3-0C8A1696ABED}"/>
              </a:ext>
            </a:extLst>
          </p:cNvPr>
          <p:cNvSpPr>
            <a:spLocks noChangeArrowheads="1"/>
          </p:cNvSpPr>
          <p:nvPr/>
        </p:nvSpPr>
        <p:spPr bwMode="auto">
          <a:xfrm>
            <a:off x="1371599" y="2318197"/>
            <a:ext cx="9724031" cy="3683358"/>
          </a:xfrm>
          <a:prstGeom prst="rect">
            <a:avLst/>
          </a:prstGeom>
        </p:spPr>
        <p:txBody>
          <a:bodyPr vert="horz" lIns="91440" tIns="45720" rIns="91440" bIns="45720" rtlCol="0" anchor="ctr">
            <a:prstTxWarp prst="textNoShape">
              <a:avLst/>
            </a:prstTxWarp>
            <a:noAutofit/>
          </a:bodyPr>
          <a:lstStyle/>
          <a:p>
            <a:pPr marL="287338" indent="-228600">
              <a:lnSpc>
                <a:spcPct val="90000"/>
              </a:lnSpc>
              <a:spcBef>
                <a:spcPct val="50000"/>
              </a:spcBef>
              <a:buClr>
                <a:srgbClr val="FF5050"/>
              </a:buClr>
              <a:buSzPct val="115000"/>
              <a:buFont typeface="Arial" panose="020B0604020202020204" pitchFamily="34" charset="0"/>
              <a:buChar char="•"/>
            </a:pPr>
            <a:r>
              <a:rPr lang="en-US" sz="2400" dirty="0"/>
              <a:t>Highly lipophilic</a:t>
            </a:r>
          </a:p>
          <a:p>
            <a:pPr marL="287338" indent="-228600">
              <a:lnSpc>
                <a:spcPct val="90000"/>
              </a:lnSpc>
              <a:spcBef>
                <a:spcPct val="50000"/>
              </a:spcBef>
              <a:buClr>
                <a:srgbClr val="FF5050"/>
              </a:buClr>
              <a:buSzPct val="115000"/>
              <a:buFont typeface="Arial" panose="020B0604020202020204" pitchFamily="34" charset="0"/>
              <a:buChar char="•"/>
            </a:pPr>
            <a:r>
              <a:rPr lang="en-US" sz="2400" dirty="0"/>
              <a:t>Plasma half-life 4-5 </a:t>
            </a:r>
            <a:r>
              <a:rPr lang="en-US" sz="2400" dirty="0" err="1"/>
              <a:t>hrs</a:t>
            </a:r>
            <a:endParaRPr lang="en-US" sz="2400" dirty="0"/>
          </a:p>
          <a:p>
            <a:pPr marL="287338" indent="-228600">
              <a:lnSpc>
                <a:spcPct val="90000"/>
              </a:lnSpc>
              <a:spcBef>
                <a:spcPct val="50000"/>
              </a:spcBef>
              <a:buClr>
                <a:srgbClr val="FF5050"/>
              </a:buClr>
              <a:buSzPct val="115000"/>
              <a:buFont typeface="Arial" panose="020B0604020202020204" pitchFamily="34" charset="0"/>
              <a:buChar char="•"/>
            </a:pPr>
            <a:r>
              <a:rPr lang="en-US" sz="2400" dirty="0"/>
              <a:t>Extensive 1</a:t>
            </a:r>
            <a:r>
              <a:rPr lang="en-US" sz="2400" baseline="30000" dirty="0"/>
              <a:t>st</a:t>
            </a:r>
            <a:r>
              <a:rPr lang="en-US" sz="2400" dirty="0"/>
              <a:t> Pass Metabolism; liver metabolism by CYP3A4 to active metabolite</a:t>
            </a:r>
          </a:p>
          <a:p>
            <a:pPr marL="287338" indent="-228600">
              <a:lnSpc>
                <a:spcPct val="90000"/>
              </a:lnSpc>
              <a:spcBef>
                <a:spcPct val="50000"/>
              </a:spcBef>
              <a:buClr>
                <a:srgbClr val="FF5050"/>
              </a:buClr>
              <a:buSzPct val="115000"/>
              <a:buFont typeface="Arial" panose="020B0604020202020204" pitchFamily="34" charset="0"/>
              <a:buChar char="•"/>
            </a:pPr>
            <a:r>
              <a:rPr lang="en-US" sz="2400" dirty="0"/>
              <a:t>Partial agonist at MOR with slow dissociation (prolonged effect) and low efficacy (ceiling effect on ORAE)</a:t>
            </a:r>
          </a:p>
          <a:p>
            <a:pPr marL="744538" lvl="1" indent="-228600">
              <a:lnSpc>
                <a:spcPct val="90000"/>
              </a:lnSpc>
              <a:spcBef>
                <a:spcPct val="50000"/>
              </a:spcBef>
              <a:buClr>
                <a:srgbClr val="FF5050"/>
              </a:buClr>
              <a:buSzPct val="115000"/>
              <a:buFont typeface="Arial" panose="020B0604020202020204" pitchFamily="34" charset="0"/>
              <a:buChar char="•"/>
            </a:pPr>
            <a:r>
              <a:rPr lang="en-US" sz="2000" dirty="0"/>
              <a:t>High dose </a:t>
            </a:r>
            <a:r>
              <a:rPr lang="en-US" sz="2000" dirty="0" err="1"/>
              <a:t>Bup</a:t>
            </a:r>
            <a:r>
              <a:rPr lang="en-US" sz="2000" dirty="0"/>
              <a:t> + MOR full agonists: </a:t>
            </a:r>
            <a:r>
              <a:rPr lang="en-US" sz="2000" dirty="0" err="1"/>
              <a:t>Bup</a:t>
            </a:r>
            <a:r>
              <a:rPr lang="en-US" sz="2000" dirty="0"/>
              <a:t> competitively inhibits MOR agonists</a:t>
            </a:r>
          </a:p>
          <a:p>
            <a:pPr marL="744538" lvl="1" indent="-228600">
              <a:lnSpc>
                <a:spcPct val="90000"/>
              </a:lnSpc>
              <a:spcBef>
                <a:spcPct val="50000"/>
              </a:spcBef>
              <a:buClr>
                <a:srgbClr val="FF5050"/>
              </a:buClr>
              <a:buSzPct val="115000"/>
              <a:buFont typeface="Arial" panose="020B0604020202020204" pitchFamily="34" charset="0"/>
              <a:buChar char="•"/>
            </a:pPr>
            <a:r>
              <a:rPr lang="en-US" sz="2000" dirty="0"/>
              <a:t>High binding affinity at MOR</a:t>
            </a:r>
          </a:p>
          <a:p>
            <a:pPr marL="744538" lvl="1" indent="-228600">
              <a:lnSpc>
                <a:spcPct val="90000"/>
              </a:lnSpc>
              <a:spcBef>
                <a:spcPct val="50000"/>
              </a:spcBef>
              <a:buClr>
                <a:srgbClr val="FF5050"/>
              </a:buClr>
              <a:buSzPct val="115000"/>
              <a:buFont typeface="Arial" panose="020B0604020202020204" pitchFamily="34" charset="0"/>
              <a:buChar char="•"/>
            </a:pPr>
            <a:r>
              <a:rPr lang="en-US" sz="2000" dirty="0"/>
              <a:t>High potency: 20-50x morphine</a:t>
            </a:r>
          </a:p>
        </p:txBody>
      </p:sp>
    </p:spTree>
    <p:extLst>
      <p:ext uri="{BB962C8B-B14F-4D97-AF65-F5344CB8AC3E}">
        <p14:creationId xmlns:p14="http://schemas.microsoft.com/office/powerpoint/2010/main" val="3518389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56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3">
            <a:extLst>
              <a:ext uri="{FF2B5EF4-FFF2-40B4-BE49-F238E27FC236}">
                <a16:creationId xmlns:a16="http://schemas.microsoft.com/office/drawing/2014/main" id="{1548DD35-DE4D-DC46-AF1D-C5E091F6ABB4}"/>
              </a:ext>
            </a:extLst>
          </p:cNvPr>
          <p:cNvSpPr>
            <a:spLocks noChangeArrowheads="1"/>
          </p:cNvSpPr>
          <p:nvPr/>
        </p:nvSpPr>
        <p:spPr bwMode="auto">
          <a:xfrm>
            <a:off x="786605" y="2207473"/>
            <a:ext cx="4799807" cy="2874457"/>
          </a:xfrm>
          <a:prstGeom prst="rect">
            <a:avLst/>
          </a:prstGeom>
        </p:spPr>
        <p:txBody>
          <a:bodyPr vert="horz" lIns="91440" tIns="45720" rIns="91440" bIns="45720" rtlCol="0">
            <a:prstTxWarp prst="textNoShape">
              <a:avLst/>
            </a:prstTxWarp>
            <a:noAutofit/>
          </a:bodyPr>
          <a:lstStyle/>
          <a:p>
            <a:pPr marL="287338" indent="-228600">
              <a:lnSpc>
                <a:spcPct val="90000"/>
              </a:lnSpc>
              <a:spcBef>
                <a:spcPct val="50000"/>
              </a:spcBef>
              <a:buClr>
                <a:srgbClr val="FF5050"/>
              </a:buClr>
              <a:buSzPct val="115000"/>
              <a:buFont typeface="Arial" panose="020B0604020202020204" pitchFamily="34" charset="0"/>
              <a:buChar char="•"/>
            </a:pPr>
            <a:r>
              <a:rPr lang="en-US" sz="2400" dirty="0"/>
              <a:t>Ki: equilibrium dissociation constant, aka binding affinity</a:t>
            </a:r>
          </a:p>
          <a:p>
            <a:pPr marL="744538" lvl="1" indent="-228600">
              <a:lnSpc>
                <a:spcPct val="90000"/>
              </a:lnSpc>
              <a:spcBef>
                <a:spcPct val="50000"/>
              </a:spcBef>
              <a:buClr>
                <a:srgbClr val="FF5050"/>
              </a:buClr>
              <a:buSzPct val="115000"/>
              <a:buFont typeface="Arial" panose="020B0604020202020204" pitchFamily="34" charset="0"/>
              <a:buChar char="•"/>
            </a:pPr>
            <a:r>
              <a:rPr lang="en-US" sz="2000" dirty="0"/>
              <a:t>Low Ki = High receptor binding affinity</a:t>
            </a:r>
          </a:p>
          <a:p>
            <a:pPr marL="744538" lvl="1" indent="-228600">
              <a:lnSpc>
                <a:spcPct val="90000"/>
              </a:lnSpc>
              <a:spcBef>
                <a:spcPct val="50000"/>
              </a:spcBef>
              <a:buClr>
                <a:srgbClr val="FF5050"/>
              </a:buClr>
              <a:buSzPct val="115000"/>
              <a:buFont typeface="Arial" panose="020B0604020202020204" pitchFamily="34" charset="0"/>
              <a:buChar char="•"/>
            </a:pPr>
            <a:r>
              <a:rPr lang="en-US" sz="2000" dirty="0"/>
              <a:t>Binding affinity does not equal potency or receptor activity</a:t>
            </a:r>
          </a:p>
          <a:p>
            <a:pPr marL="287338" indent="-228600">
              <a:lnSpc>
                <a:spcPct val="90000"/>
              </a:lnSpc>
              <a:spcBef>
                <a:spcPct val="50000"/>
              </a:spcBef>
              <a:buClr>
                <a:srgbClr val="FF5050"/>
              </a:buClr>
              <a:buSzPct val="115000"/>
              <a:buFont typeface="Arial" panose="020B0604020202020204" pitchFamily="34" charset="0"/>
              <a:buChar char="•"/>
            </a:pPr>
            <a:r>
              <a:rPr lang="en-US" sz="2400" dirty="0"/>
              <a:t>Partition Coefficient: degree of hydrophilicity</a:t>
            </a:r>
          </a:p>
          <a:p>
            <a:pPr marL="744538" lvl="1" indent="-228600">
              <a:lnSpc>
                <a:spcPct val="90000"/>
              </a:lnSpc>
              <a:spcBef>
                <a:spcPct val="50000"/>
              </a:spcBef>
              <a:buClr>
                <a:srgbClr val="FF5050"/>
              </a:buClr>
              <a:buSzPct val="115000"/>
              <a:buFont typeface="Arial" panose="020B0604020202020204" pitchFamily="34" charset="0"/>
              <a:buChar char="•"/>
            </a:pPr>
            <a:r>
              <a:rPr lang="en-US" sz="2000" dirty="0"/>
              <a:t>High Partition Coefficient = more lipophilic and cross into CNS more readily</a:t>
            </a:r>
          </a:p>
        </p:txBody>
      </p:sp>
      <p:sp>
        <p:nvSpPr>
          <p:cNvPr id="13" name="TextBox 12">
            <a:extLst>
              <a:ext uri="{FF2B5EF4-FFF2-40B4-BE49-F238E27FC236}">
                <a16:creationId xmlns:a16="http://schemas.microsoft.com/office/drawing/2014/main" id="{037B2072-ACD2-1841-9A4E-819D13BEA99A}"/>
              </a:ext>
            </a:extLst>
          </p:cNvPr>
          <p:cNvSpPr txBox="1"/>
          <p:nvPr/>
        </p:nvSpPr>
        <p:spPr>
          <a:xfrm>
            <a:off x="4155448" y="6420837"/>
            <a:ext cx="6143583" cy="461665"/>
          </a:xfrm>
          <a:prstGeom prst="rect">
            <a:avLst/>
          </a:prstGeom>
          <a:noFill/>
        </p:spPr>
        <p:txBody>
          <a:bodyPr wrap="square" rtlCol="0">
            <a:spAutoFit/>
          </a:bodyPr>
          <a:lstStyle/>
          <a:p>
            <a:r>
              <a:rPr lang="en-US" sz="1200" dirty="0">
                <a:solidFill>
                  <a:schemeClr val="bg1"/>
                </a:solidFill>
              </a:rPr>
              <a:t>Volpe DA et al. Regulatory Tox &amp; Pharm. 59(2011):385-390</a:t>
            </a:r>
          </a:p>
          <a:p>
            <a:r>
              <a:rPr lang="en-US" sz="1200" dirty="0">
                <a:solidFill>
                  <a:schemeClr val="bg1"/>
                </a:solidFill>
              </a:rPr>
              <a:t>Leighton B, Crock L. Anesthesia &amp; Analgesia125(5):1779-1783, November 2017.</a:t>
            </a:r>
          </a:p>
        </p:txBody>
      </p:sp>
      <p:graphicFrame>
        <p:nvGraphicFramePr>
          <p:cNvPr id="15" name="Table 8">
            <a:extLst>
              <a:ext uri="{FF2B5EF4-FFF2-40B4-BE49-F238E27FC236}">
                <a16:creationId xmlns:a16="http://schemas.microsoft.com/office/drawing/2014/main" id="{6C09B055-664D-BB49-8568-E6AC3CEC367A}"/>
              </a:ext>
            </a:extLst>
          </p:cNvPr>
          <p:cNvGraphicFramePr>
            <a:graphicFrameLocks noGrp="1"/>
          </p:cNvGraphicFramePr>
          <p:nvPr>
            <p:extLst>
              <p:ext uri="{D42A27DB-BD31-4B8C-83A1-F6EECF244321}">
                <p14:modId xmlns:p14="http://schemas.microsoft.com/office/powerpoint/2010/main" val="2601950985"/>
              </p:ext>
            </p:extLst>
          </p:nvPr>
        </p:nvGraphicFramePr>
        <p:xfrm>
          <a:off x="6258677" y="206330"/>
          <a:ext cx="5666874" cy="5988140"/>
        </p:xfrm>
        <a:graphic>
          <a:graphicData uri="http://schemas.openxmlformats.org/drawingml/2006/table">
            <a:tbl>
              <a:tblPr firstRow="1" bandRow="1">
                <a:tableStyleId>{7DF18680-E054-41AD-8BC1-D1AEF772440D}</a:tableStyleId>
              </a:tblPr>
              <a:tblGrid>
                <a:gridCol w="2223645">
                  <a:extLst>
                    <a:ext uri="{9D8B030D-6E8A-4147-A177-3AD203B41FA5}">
                      <a16:colId xmlns:a16="http://schemas.microsoft.com/office/drawing/2014/main" val="3788185698"/>
                    </a:ext>
                  </a:extLst>
                </a:gridCol>
                <a:gridCol w="1916232">
                  <a:extLst>
                    <a:ext uri="{9D8B030D-6E8A-4147-A177-3AD203B41FA5}">
                      <a16:colId xmlns:a16="http://schemas.microsoft.com/office/drawing/2014/main" val="3434249507"/>
                    </a:ext>
                  </a:extLst>
                </a:gridCol>
                <a:gridCol w="1526997">
                  <a:extLst>
                    <a:ext uri="{9D8B030D-6E8A-4147-A177-3AD203B41FA5}">
                      <a16:colId xmlns:a16="http://schemas.microsoft.com/office/drawing/2014/main" val="2349498106"/>
                    </a:ext>
                  </a:extLst>
                </a:gridCol>
              </a:tblGrid>
              <a:tr h="1096506">
                <a:tc>
                  <a:txBody>
                    <a:bodyPr/>
                    <a:lstStyle/>
                    <a:p>
                      <a:r>
                        <a:rPr lang="en-US" dirty="0"/>
                        <a:t>Opioid</a:t>
                      </a:r>
                    </a:p>
                  </a:txBody>
                  <a:tcPr/>
                </a:tc>
                <a:tc>
                  <a:txBody>
                    <a:bodyPr/>
                    <a:lstStyle/>
                    <a:p>
                      <a:r>
                        <a:rPr lang="en-US" dirty="0"/>
                        <a:t>Binding affinity (Ki value, </a:t>
                      </a:r>
                      <a:r>
                        <a:rPr lang="en-US" dirty="0" err="1"/>
                        <a:t>nM</a:t>
                      </a:r>
                      <a:r>
                        <a:rPr lang="en-US" dirty="0"/>
                        <a:t>)</a:t>
                      </a:r>
                    </a:p>
                  </a:txBody>
                  <a:tcPr/>
                </a:tc>
                <a:tc>
                  <a:txBody>
                    <a:bodyPr/>
                    <a:lstStyle/>
                    <a:p>
                      <a:r>
                        <a:rPr lang="en-US" dirty="0"/>
                        <a:t>Partition Coefficient (Log P)</a:t>
                      </a:r>
                    </a:p>
                  </a:txBody>
                  <a:tcPr/>
                </a:tc>
                <a:extLst>
                  <a:ext uri="{0D108BD9-81ED-4DB2-BD59-A6C34878D82A}">
                    <a16:rowId xmlns:a16="http://schemas.microsoft.com/office/drawing/2014/main" val="364498982"/>
                  </a:ext>
                </a:extLst>
              </a:tr>
              <a:tr h="444694">
                <a:tc>
                  <a:txBody>
                    <a:bodyPr/>
                    <a:lstStyle/>
                    <a:p>
                      <a:r>
                        <a:rPr lang="en-US" dirty="0" err="1"/>
                        <a:t>Sufentanil</a:t>
                      </a:r>
                      <a:endParaRPr lang="en-US" dirty="0"/>
                    </a:p>
                  </a:txBody>
                  <a:tcPr/>
                </a:tc>
                <a:tc>
                  <a:txBody>
                    <a:bodyPr/>
                    <a:lstStyle/>
                    <a:p>
                      <a:r>
                        <a:rPr lang="en-US" dirty="0"/>
                        <a:t>0.1380</a:t>
                      </a:r>
                    </a:p>
                  </a:txBody>
                  <a:tcPr/>
                </a:tc>
                <a:tc>
                  <a:txBody>
                    <a:bodyPr/>
                    <a:lstStyle/>
                    <a:p>
                      <a:r>
                        <a:rPr lang="en-US" dirty="0"/>
                        <a:t>3.95</a:t>
                      </a:r>
                    </a:p>
                  </a:txBody>
                  <a:tcPr/>
                </a:tc>
                <a:extLst>
                  <a:ext uri="{0D108BD9-81ED-4DB2-BD59-A6C34878D82A}">
                    <a16:rowId xmlns:a16="http://schemas.microsoft.com/office/drawing/2014/main" val="268704108"/>
                  </a:ext>
                </a:extLst>
              </a:tr>
              <a:tr h="444694">
                <a:tc>
                  <a:txBody>
                    <a:bodyPr/>
                    <a:lstStyle/>
                    <a:p>
                      <a:r>
                        <a:rPr lang="en-US" dirty="0"/>
                        <a:t>Buprenorphine</a:t>
                      </a:r>
                    </a:p>
                  </a:txBody>
                  <a:tcPr/>
                </a:tc>
                <a:tc>
                  <a:txBody>
                    <a:bodyPr/>
                    <a:lstStyle/>
                    <a:p>
                      <a:r>
                        <a:rPr lang="en-US" dirty="0"/>
                        <a:t>0.2157</a:t>
                      </a:r>
                    </a:p>
                  </a:txBody>
                  <a:tcPr/>
                </a:tc>
                <a:tc>
                  <a:txBody>
                    <a:bodyPr/>
                    <a:lstStyle/>
                    <a:p>
                      <a:r>
                        <a:rPr lang="en-US" dirty="0"/>
                        <a:t>4.98</a:t>
                      </a:r>
                    </a:p>
                  </a:txBody>
                  <a:tcPr/>
                </a:tc>
                <a:extLst>
                  <a:ext uri="{0D108BD9-81ED-4DB2-BD59-A6C34878D82A}">
                    <a16:rowId xmlns:a16="http://schemas.microsoft.com/office/drawing/2014/main" val="3417337112"/>
                  </a:ext>
                </a:extLst>
              </a:tr>
              <a:tr h="444694">
                <a:tc>
                  <a:txBody>
                    <a:bodyPr/>
                    <a:lstStyle/>
                    <a:p>
                      <a:r>
                        <a:rPr lang="en-US" dirty="0"/>
                        <a:t>Naltrexone</a:t>
                      </a:r>
                    </a:p>
                  </a:txBody>
                  <a:tcPr/>
                </a:tc>
                <a:tc>
                  <a:txBody>
                    <a:bodyPr/>
                    <a:lstStyle/>
                    <a:p>
                      <a:r>
                        <a:rPr lang="en-US" dirty="0"/>
                        <a:t>0.1-1</a:t>
                      </a:r>
                    </a:p>
                  </a:txBody>
                  <a:tcPr/>
                </a:tc>
                <a:tc>
                  <a:txBody>
                    <a:bodyPr/>
                    <a:lstStyle/>
                    <a:p>
                      <a:endParaRPr lang="en-US" dirty="0"/>
                    </a:p>
                  </a:txBody>
                  <a:tcPr/>
                </a:tc>
                <a:extLst>
                  <a:ext uri="{0D108BD9-81ED-4DB2-BD59-A6C34878D82A}">
                    <a16:rowId xmlns:a16="http://schemas.microsoft.com/office/drawing/2014/main" val="4197345740"/>
                  </a:ext>
                </a:extLst>
              </a:tr>
              <a:tr h="444694">
                <a:tc>
                  <a:txBody>
                    <a:bodyPr/>
                    <a:lstStyle/>
                    <a:p>
                      <a:r>
                        <a:rPr lang="en-US" dirty="0"/>
                        <a:t>Hydromorphone</a:t>
                      </a:r>
                    </a:p>
                  </a:txBody>
                  <a:tcPr/>
                </a:tc>
                <a:tc>
                  <a:txBody>
                    <a:bodyPr/>
                    <a:lstStyle/>
                    <a:p>
                      <a:r>
                        <a:rPr lang="en-US" dirty="0"/>
                        <a:t>0.3654</a:t>
                      </a:r>
                    </a:p>
                  </a:txBody>
                  <a:tcPr/>
                </a:tc>
                <a:tc>
                  <a:txBody>
                    <a:bodyPr/>
                    <a:lstStyle/>
                    <a:p>
                      <a:r>
                        <a:rPr lang="en-US" dirty="0"/>
                        <a:t>1.84</a:t>
                      </a:r>
                    </a:p>
                  </a:txBody>
                  <a:tcPr/>
                </a:tc>
                <a:extLst>
                  <a:ext uri="{0D108BD9-81ED-4DB2-BD59-A6C34878D82A}">
                    <a16:rowId xmlns:a16="http://schemas.microsoft.com/office/drawing/2014/main" val="3559524097"/>
                  </a:ext>
                </a:extLst>
              </a:tr>
              <a:tr h="444694">
                <a:tc>
                  <a:txBody>
                    <a:bodyPr/>
                    <a:lstStyle/>
                    <a:p>
                      <a:r>
                        <a:rPr lang="en-US" dirty="0"/>
                        <a:t>Oxymorphone</a:t>
                      </a:r>
                    </a:p>
                  </a:txBody>
                  <a:tcPr/>
                </a:tc>
                <a:tc>
                  <a:txBody>
                    <a:bodyPr/>
                    <a:lstStyle/>
                    <a:p>
                      <a:r>
                        <a:rPr lang="en-US" dirty="0"/>
                        <a:t>0.4055</a:t>
                      </a:r>
                    </a:p>
                  </a:txBody>
                  <a:tcPr/>
                </a:tc>
                <a:tc>
                  <a:txBody>
                    <a:bodyPr/>
                    <a:lstStyle/>
                    <a:p>
                      <a:r>
                        <a:rPr lang="en-US" dirty="0"/>
                        <a:t>0.83</a:t>
                      </a:r>
                    </a:p>
                  </a:txBody>
                  <a:tcPr/>
                </a:tc>
                <a:extLst>
                  <a:ext uri="{0D108BD9-81ED-4DB2-BD59-A6C34878D82A}">
                    <a16:rowId xmlns:a16="http://schemas.microsoft.com/office/drawing/2014/main" val="1340440884"/>
                  </a:ext>
                </a:extLst>
              </a:tr>
              <a:tr h="444694">
                <a:tc>
                  <a:txBody>
                    <a:bodyPr/>
                    <a:lstStyle/>
                    <a:p>
                      <a:r>
                        <a:rPr lang="en-US" dirty="0"/>
                        <a:t>Morphine</a:t>
                      </a:r>
                    </a:p>
                  </a:txBody>
                  <a:tcPr/>
                </a:tc>
                <a:tc>
                  <a:txBody>
                    <a:bodyPr/>
                    <a:lstStyle/>
                    <a:p>
                      <a:r>
                        <a:rPr lang="en-US" dirty="0"/>
                        <a:t>1.168</a:t>
                      </a:r>
                    </a:p>
                  </a:txBody>
                  <a:tcPr/>
                </a:tc>
                <a:tc>
                  <a:txBody>
                    <a:bodyPr/>
                    <a:lstStyle/>
                    <a:p>
                      <a:r>
                        <a:rPr lang="en-US" dirty="0"/>
                        <a:t>0.76</a:t>
                      </a:r>
                    </a:p>
                  </a:txBody>
                  <a:tcPr/>
                </a:tc>
                <a:extLst>
                  <a:ext uri="{0D108BD9-81ED-4DB2-BD59-A6C34878D82A}">
                    <a16:rowId xmlns:a16="http://schemas.microsoft.com/office/drawing/2014/main" val="561383889"/>
                  </a:ext>
                </a:extLst>
              </a:tr>
              <a:tr h="444694">
                <a:tc>
                  <a:txBody>
                    <a:bodyPr/>
                    <a:lstStyle/>
                    <a:p>
                      <a:r>
                        <a:rPr lang="en-US" dirty="0"/>
                        <a:t>Fentanyl</a:t>
                      </a:r>
                    </a:p>
                  </a:txBody>
                  <a:tcPr/>
                </a:tc>
                <a:tc>
                  <a:txBody>
                    <a:bodyPr/>
                    <a:lstStyle/>
                    <a:p>
                      <a:r>
                        <a:rPr lang="en-US" dirty="0"/>
                        <a:t>1.346</a:t>
                      </a:r>
                    </a:p>
                  </a:txBody>
                  <a:tcPr/>
                </a:tc>
                <a:tc>
                  <a:txBody>
                    <a:bodyPr/>
                    <a:lstStyle/>
                    <a:p>
                      <a:r>
                        <a:rPr lang="en-US" dirty="0"/>
                        <a:t>4.05</a:t>
                      </a:r>
                    </a:p>
                  </a:txBody>
                  <a:tcPr/>
                </a:tc>
                <a:extLst>
                  <a:ext uri="{0D108BD9-81ED-4DB2-BD59-A6C34878D82A}">
                    <a16:rowId xmlns:a16="http://schemas.microsoft.com/office/drawing/2014/main" val="2635983569"/>
                  </a:ext>
                </a:extLst>
              </a:tr>
              <a:tr h="444694">
                <a:tc>
                  <a:txBody>
                    <a:bodyPr/>
                    <a:lstStyle/>
                    <a:p>
                      <a:r>
                        <a:rPr lang="en-US" dirty="0"/>
                        <a:t>Naloxone</a:t>
                      </a:r>
                    </a:p>
                  </a:txBody>
                  <a:tcPr/>
                </a:tc>
                <a:tc>
                  <a:txBody>
                    <a:bodyPr/>
                    <a:lstStyle/>
                    <a:p>
                      <a:r>
                        <a:rPr lang="en-US" dirty="0"/>
                        <a:t>1.518</a:t>
                      </a:r>
                    </a:p>
                  </a:txBody>
                  <a:tcPr/>
                </a:tc>
                <a:tc>
                  <a:txBody>
                    <a:bodyPr/>
                    <a:lstStyle/>
                    <a:p>
                      <a:endParaRPr lang="en-US" dirty="0"/>
                    </a:p>
                  </a:txBody>
                  <a:tcPr/>
                </a:tc>
                <a:extLst>
                  <a:ext uri="{0D108BD9-81ED-4DB2-BD59-A6C34878D82A}">
                    <a16:rowId xmlns:a16="http://schemas.microsoft.com/office/drawing/2014/main" val="770275242"/>
                  </a:ext>
                </a:extLst>
              </a:tr>
              <a:tr h="444694">
                <a:tc>
                  <a:txBody>
                    <a:bodyPr/>
                    <a:lstStyle/>
                    <a:p>
                      <a:r>
                        <a:rPr lang="en-US" dirty="0"/>
                        <a:t>Oxycodone</a:t>
                      </a:r>
                    </a:p>
                  </a:txBody>
                  <a:tcPr/>
                </a:tc>
                <a:tc>
                  <a:txBody>
                    <a:bodyPr/>
                    <a:lstStyle/>
                    <a:p>
                      <a:r>
                        <a:rPr lang="en-US" dirty="0"/>
                        <a:t>25.87</a:t>
                      </a:r>
                    </a:p>
                  </a:txBody>
                  <a:tcPr/>
                </a:tc>
                <a:tc>
                  <a:txBody>
                    <a:bodyPr/>
                    <a:lstStyle/>
                    <a:p>
                      <a:r>
                        <a:rPr lang="en-US" dirty="0"/>
                        <a:t>0.82</a:t>
                      </a:r>
                    </a:p>
                  </a:txBody>
                  <a:tcPr/>
                </a:tc>
                <a:extLst>
                  <a:ext uri="{0D108BD9-81ED-4DB2-BD59-A6C34878D82A}">
                    <a16:rowId xmlns:a16="http://schemas.microsoft.com/office/drawing/2014/main" val="140715391"/>
                  </a:ext>
                </a:extLst>
              </a:tr>
              <a:tr h="444694">
                <a:tc>
                  <a:txBody>
                    <a:bodyPr/>
                    <a:lstStyle/>
                    <a:p>
                      <a:r>
                        <a:rPr lang="en-US" dirty="0"/>
                        <a:t>Hydrocodone</a:t>
                      </a:r>
                    </a:p>
                  </a:txBody>
                  <a:tcPr/>
                </a:tc>
                <a:tc>
                  <a:txBody>
                    <a:bodyPr/>
                    <a:lstStyle/>
                    <a:p>
                      <a:r>
                        <a:rPr lang="en-US" dirty="0"/>
                        <a:t>41.53</a:t>
                      </a:r>
                    </a:p>
                  </a:txBody>
                  <a:tcPr/>
                </a:tc>
                <a:tc>
                  <a:txBody>
                    <a:bodyPr/>
                    <a:lstStyle/>
                    <a:p>
                      <a:endParaRPr lang="en-US" dirty="0"/>
                    </a:p>
                  </a:txBody>
                  <a:tcPr/>
                </a:tc>
                <a:extLst>
                  <a:ext uri="{0D108BD9-81ED-4DB2-BD59-A6C34878D82A}">
                    <a16:rowId xmlns:a16="http://schemas.microsoft.com/office/drawing/2014/main" val="1760172675"/>
                  </a:ext>
                </a:extLst>
              </a:tr>
              <a:tr h="444694">
                <a:tc>
                  <a:txBody>
                    <a:bodyPr/>
                    <a:lstStyle/>
                    <a:p>
                      <a:r>
                        <a:rPr lang="en-US" dirty="0"/>
                        <a:t>Tramadol</a:t>
                      </a:r>
                    </a:p>
                  </a:txBody>
                  <a:tcPr/>
                </a:tc>
                <a:tc>
                  <a:txBody>
                    <a:bodyPr/>
                    <a:lstStyle/>
                    <a:p>
                      <a:r>
                        <a:rPr lang="en-US" dirty="0"/>
                        <a:t>12,468</a:t>
                      </a:r>
                    </a:p>
                  </a:txBody>
                  <a:tcPr/>
                </a:tc>
                <a:tc>
                  <a:txBody>
                    <a:bodyPr/>
                    <a:lstStyle/>
                    <a:p>
                      <a:endParaRPr lang="en-US" dirty="0"/>
                    </a:p>
                  </a:txBody>
                  <a:tcPr/>
                </a:tc>
                <a:extLst>
                  <a:ext uri="{0D108BD9-81ED-4DB2-BD59-A6C34878D82A}">
                    <a16:rowId xmlns:a16="http://schemas.microsoft.com/office/drawing/2014/main" val="1730892942"/>
                  </a:ext>
                </a:extLst>
              </a:tr>
            </a:tbl>
          </a:graphicData>
        </a:graphic>
      </p:graphicFrame>
      <p:sp>
        <p:nvSpPr>
          <p:cNvPr id="17" name="Title 1">
            <a:extLst>
              <a:ext uri="{FF2B5EF4-FFF2-40B4-BE49-F238E27FC236}">
                <a16:creationId xmlns:a16="http://schemas.microsoft.com/office/drawing/2014/main" id="{715D185E-77EB-974E-8F1E-EBC7CCA9A8E3}"/>
              </a:ext>
            </a:extLst>
          </p:cNvPr>
          <p:cNvSpPr>
            <a:spLocks noGrp="1"/>
          </p:cNvSpPr>
          <p:nvPr>
            <p:ph type="title"/>
          </p:nvPr>
        </p:nvSpPr>
        <p:spPr>
          <a:xfrm>
            <a:off x="838199" y="365125"/>
            <a:ext cx="4624137" cy="1325563"/>
          </a:xfrm>
        </p:spPr>
        <p:txBody>
          <a:bodyPr>
            <a:normAutofit fontScale="90000"/>
          </a:bodyPr>
          <a:lstStyle/>
          <a:p>
            <a:r>
              <a:rPr lang="en-US" dirty="0"/>
              <a:t>Binding Affinity and Partition Coefficient</a:t>
            </a:r>
          </a:p>
        </p:txBody>
      </p:sp>
    </p:spTree>
    <p:extLst>
      <p:ext uri="{BB962C8B-B14F-4D97-AF65-F5344CB8AC3E}">
        <p14:creationId xmlns:p14="http://schemas.microsoft.com/office/powerpoint/2010/main" val="2518000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A457AD-BEDA-0E4E-A114-E673FCDFB9A1}"/>
              </a:ext>
            </a:extLst>
          </p:cNvPr>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Buprenorphine Morphine Equivalence</a:t>
            </a:r>
          </a:p>
        </p:txBody>
      </p:sp>
      <p:pic>
        <p:nvPicPr>
          <p:cNvPr id="15" name="Content Placeholder 4">
            <a:extLst>
              <a:ext uri="{FF2B5EF4-FFF2-40B4-BE49-F238E27FC236}">
                <a16:creationId xmlns:a16="http://schemas.microsoft.com/office/drawing/2014/main" id="{D0DF2847-DB22-FD43-BCA3-3195A69443A6}"/>
              </a:ext>
            </a:extLst>
          </p:cNvPr>
          <p:cNvPicPr>
            <a:picLocks noChangeAspect="1"/>
          </p:cNvPicPr>
          <p:nvPr/>
        </p:nvPicPr>
        <p:blipFill>
          <a:blip r:embed="rId3"/>
          <a:stretch>
            <a:fillRect/>
          </a:stretch>
        </p:blipFill>
        <p:spPr>
          <a:xfrm>
            <a:off x="6319574" y="1885279"/>
            <a:ext cx="5713462" cy="3761425"/>
          </a:xfrm>
          <a:prstGeom prst="rect">
            <a:avLst/>
          </a:prstGeom>
        </p:spPr>
      </p:pic>
      <p:sp>
        <p:nvSpPr>
          <p:cNvPr id="19" name="TextBox 18">
            <a:extLst>
              <a:ext uri="{FF2B5EF4-FFF2-40B4-BE49-F238E27FC236}">
                <a16:creationId xmlns:a16="http://schemas.microsoft.com/office/drawing/2014/main" id="{77DF565D-CA84-464B-AA1A-9670EE689503}"/>
              </a:ext>
            </a:extLst>
          </p:cNvPr>
          <p:cNvSpPr txBox="1"/>
          <p:nvPr/>
        </p:nvSpPr>
        <p:spPr>
          <a:xfrm>
            <a:off x="6475750" y="6492380"/>
            <a:ext cx="5846164" cy="276999"/>
          </a:xfrm>
          <a:prstGeom prst="rect">
            <a:avLst/>
          </a:prstGeom>
          <a:noFill/>
        </p:spPr>
        <p:txBody>
          <a:bodyPr wrap="square" rtlCol="0">
            <a:spAutoFit/>
          </a:bodyPr>
          <a:lstStyle/>
          <a:p>
            <a:r>
              <a:rPr lang="en-US" sz="1200" dirty="0"/>
              <a:t>https://</a:t>
            </a:r>
            <a:r>
              <a:rPr lang="en-US" sz="1200" dirty="0" err="1"/>
              <a:t>www.palliativedrugs.com</a:t>
            </a:r>
            <a:r>
              <a:rPr lang="en-US" sz="1200" dirty="0"/>
              <a:t>/download/BUPRENORPHINE021206.pdf</a:t>
            </a:r>
          </a:p>
        </p:txBody>
      </p:sp>
      <p:sp>
        <p:nvSpPr>
          <p:cNvPr id="26" name="Content Placeholder 2">
            <a:extLst>
              <a:ext uri="{FF2B5EF4-FFF2-40B4-BE49-F238E27FC236}">
                <a16:creationId xmlns:a16="http://schemas.microsoft.com/office/drawing/2014/main" id="{D91710C5-745D-C448-899E-46AA3104A031}"/>
              </a:ext>
            </a:extLst>
          </p:cNvPr>
          <p:cNvSpPr txBox="1">
            <a:spLocks/>
          </p:cNvSpPr>
          <p:nvPr/>
        </p:nvSpPr>
        <p:spPr>
          <a:xfrm>
            <a:off x="696780" y="1885279"/>
            <a:ext cx="4926014" cy="206965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a:t>IV Buprenorphine: SL Buprenorphine 1:2-3 </a:t>
            </a:r>
          </a:p>
          <a:p>
            <a:r>
              <a:rPr lang="en-US" dirty="0"/>
              <a:t>IV Buprenorphine: IV Morphine 1:30-40</a:t>
            </a:r>
          </a:p>
          <a:p>
            <a:r>
              <a:rPr lang="en-US" dirty="0"/>
              <a:t>SL Buprenorphine: Oral Morphine 1:80</a:t>
            </a:r>
          </a:p>
          <a:p>
            <a:r>
              <a:rPr lang="en-US" dirty="0"/>
              <a:t>TD Buprenorphine: Oral Morphine 1:100</a:t>
            </a:r>
          </a:p>
        </p:txBody>
      </p:sp>
      <p:sp>
        <p:nvSpPr>
          <p:cNvPr id="3" name="Content Placeholder 2">
            <a:extLst>
              <a:ext uri="{FF2B5EF4-FFF2-40B4-BE49-F238E27FC236}">
                <a16:creationId xmlns:a16="http://schemas.microsoft.com/office/drawing/2014/main" id="{D72E914F-70F3-E4E2-4A77-9F140234D478}"/>
              </a:ext>
            </a:extLst>
          </p:cNvPr>
          <p:cNvSpPr txBox="1">
            <a:spLocks/>
          </p:cNvSpPr>
          <p:nvPr/>
        </p:nvSpPr>
        <p:spPr>
          <a:xfrm>
            <a:off x="696780" y="4788342"/>
            <a:ext cx="4926014" cy="206965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a:t>24 mg/day SL buprenorphine = 1900 OME!!</a:t>
            </a:r>
          </a:p>
          <a:p>
            <a:r>
              <a:rPr lang="en-US" dirty="0"/>
              <a:t>20 mcg buprenorphine Patch = 48 OME = .96 mg SL </a:t>
            </a:r>
            <a:r>
              <a:rPr lang="en-US" dirty="0" err="1"/>
              <a:t>bup</a:t>
            </a:r>
            <a:endParaRPr lang="en-US" dirty="0"/>
          </a:p>
        </p:txBody>
      </p:sp>
    </p:spTree>
    <p:extLst>
      <p:ext uri="{BB962C8B-B14F-4D97-AF65-F5344CB8AC3E}">
        <p14:creationId xmlns:p14="http://schemas.microsoft.com/office/powerpoint/2010/main" val="1384449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89560" y="586855"/>
            <a:ext cx="3378528" cy="3375545"/>
          </a:xfrm>
        </p:spPr>
        <p:txBody>
          <a:bodyPr vert="horz" lIns="91440" tIns="45720" rIns="91440" bIns="45720" rtlCol="0" anchor="b">
            <a:normAutofit/>
          </a:bodyPr>
          <a:lstStyle/>
          <a:p>
            <a:pPr algn="r"/>
            <a:r>
              <a:rPr lang="en-US" sz="4000" kern="1200" dirty="0">
                <a:solidFill>
                  <a:srgbClr val="FFFFFF"/>
                </a:solidFill>
                <a:latin typeface="+mj-lt"/>
                <a:ea typeface="+mj-ea"/>
                <a:cs typeface="+mj-cs"/>
              </a:rPr>
              <a:t>Buprenorphine Perioperative</a:t>
            </a:r>
          </a:p>
        </p:txBody>
      </p:sp>
      <p:sp>
        <p:nvSpPr>
          <p:cNvPr id="3" name="TextBox 2"/>
          <p:cNvSpPr txBox="1"/>
          <p:nvPr/>
        </p:nvSpPr>
        <p:spPr>
          <a:xfrm>
            <a:off x="4810259" y="649480"/>
            <a:ext cx="6555347" cy="5546047"/>
          </a:xfrm>
          <a:prstGeom prst="rect">
            <a:avLst/>
          </a:prstGeom>
        </p:spPr>
        <p:txBody>
          <a:bodyPr vert="horz" lIns="91440" tIns="45720" rIns="91440" bIns="45720" rtlCol="0" anchor="ctr">
            <a:normAutofit/>
          </a:bodyPr>
          <a:lstStyle/>
          <a:p>
            <a:pPr marL="744538" lvl="1" indent="-228600">
              <a:lnSpc>
                <a:spcPct val="90000"/>
              </a:lnSpc>
              <a:spcBef>
                <a:spcPct val="50000"/>
              </a:spcBef>
              <a:buClr>
                <a:srgbClr val="FF5050"/>
              </a:buClr>
              <a:buSzPct val="115000"/>
              <a:buFont typeface="Arial" panose="020B0604020202020204" pitchFamily="34" charset="0"/>
              <a:buChar char="•"/>
            </a:pPr>
            <a:r>
              <a:rPr lang="en-US" sz="2800" dirty="0"/>
              <a:t>Issues:</a:t>
            </a:r>
          </a:p>
          <a:p>
            <a:pPr marL="1201738" lvl="2" indent="-228600">
              <a:lnSpc>
                <a:spcPct val="90000"/>
              </a:lnSpc>
              <a:spcBef>
                <a:spcPct val="50000"/>
              </a:spcBef>
              <a:buClr>
                <a:srgbClr val="FF5050"/>
              </a:buClr>
              <a:buSzPct val="115000"/>
              <a:buFont typeface="Arial" panose="020B0604020202020204" pitchFamily="34" charset="0"/>
              <a:buChar char="•"/>
            </a:pPr>
            <a:r>
              <a:rPr lang="en-US" sz="2400" b="1" dirty="0"/>
              <a:t>High dose </a:t>
            </a:r>
            <a:r>
              <a:rPr lang="en-US" sz="2400" b="1" dirty="0" err="1"/>
              <a:t>Bup</a:t>
            </a:r>
            <a:r>
              <a:rPr lang="en-US" sz="2400" dirty="0"/>
              <a:t> </a:t>
            </a:r>
            <a:r>
              <a:rPr lang="en-US" sz="2400" i="1" dirty="0"/>
              <a:t>may</a:t>
            </a:r>
            <a:r>
              <a:rPr lang="en-US" sz="2400" dirty="0"/>
              <a:t> antagonize analgesia of other opioid agonists </a:t>
            </a:r>
          </a:p>
          <a:p>
            <a:pPr marL="1201738" lvl="2" indent="-228600">
              <a:lnSpc>
                <a:spcPct val="90000"/>
              </a:lnSpc>
              <a:spcBef>
                <a:spcPct val="50000"/>
              </a:spcBef>
              <a:buClr>
                <a:srgbClr val="FF5050"/>
              </a:buClr>
              <a:buSzPct val="115000"/>
              <a:buFont typeface="Arial" panose="020B0604020202020204" pitchFamily="34" charset="0"/>
              <a:buChar char="•"/>
            </a:pPr>
            <a:r>
              <a:rPr lang="en-US" sz="2400" dirty="0"/>
              <a:t>Stopping </a:t>
            </a:r>
            <a:r>
              <a:rPr lang="en-US" sz="2400" dirty="0" err="1"/>
              <a:t>Bup</a:t>
            </a:r>
            <a:r>
              <a:rPr lang="en-US" sz="2400" dirty="0"/>
              <a:t> preop may cause withdrawal &amp; </a:t>
            </a:r>
            <a:r>
              <a:rPr lang="en-US" sz="2400" b="1" dirty="0"/>
              <a:t>increases risk of relapse</a:t>
            </a:r>
          </a:p>
          <a:p>
            <a:pPr marL="1201738" lvl="2" indent="-228600">
              <a:lnSpc>
                <a:spcPct val="90000"/>
              </a:lnSpc>
              <a:spcBef>
                <a:spcPct val="50000"/>
              </a:spcBef>
              <a:buClr>
                <a:srgbClr val="FF5050"/>
              </a:buClr>
              <a:buSzPct val="115000"/>
              <a:buFont typeface="Arial" panose="020B0604020202020204" pitchFamily="34" charset="0"/>
              <a:buChar char="•"/>
            </a:pPr>
            <a:r>
              <a:rPr lang="en-US" sz="2400" dirty="0"/>
              <a:t>Evidence that high dose </a:t>
            </a:r>
            <a:r>
              <a:rPr lang="en-US" sz="2400" dirty="0" err="1"/>
              <a:t>Bup</a:t>
            </a:r>
            <a:r>
              <a:rPr lang="en-US" sz="2400" dirty="0"/>
              <a:t> is either compatible/incompatible with post-op analgesia – limited</a:t>
            </a:r>
          </a:p>
          <a:p>
            <a:pPr marL="1201738" lvl="2" indent="-228600">
              <a:lnSpc>
                <a:spcPct val="90000"/>
              </a:lnSpc>
              <a:spcBef>
                <a:spcPct val="50000"/>
              </a:spcBef>
              <a:buClr>
                <a:srgbClr val="FF5050"/>
              </a:buClr>
              <a:buSzPct val="115000"/>
              <a:buFont typeface="Arial" panose="020B0604020202020204" pitchFamily="34" charset="0"/>
              <a:buChar char="•"/>
            </a:pPr>
            <a:r>
              <a:rPr lang="en-US" sz="2400" dirty="0"/>
              <a:t>If </a:t>
            </a:r>
            <a:r>
              <a:rPr lang="en-US" sz="2400" dirty="0" err="1"/>
              <a:t>Bup</a:t>
            </a:r>
            <a:r>
              <a:rPr lang="en-US" sz="2400" dirty="0"/>
              <a:t> stopped – risk of precipitated withdrawal post-op if restarted when on full agonists</a:t>
            </a:r>
          </a:p>
        </p:txBody>
      </p:sp>
    </p:spTree>
    <p:extLst>
      <p:ext uri="{BB962C8B-B14F-4D97-AF65-F5344CB8AC3E}">
        <p14:creationId xmlns:p14="http://schemas.microsoft.com/office/powerpoint/2010/main" val="10719441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70151</TotalTime>
  <Words>2119</Words>
  <Application>Microsoft Macintosh PowerPoint</Application>
  <PresentationFormat>Widescreen</PresentationFormat>
  <Paragraphs>278</Paragraphs>
  <Slides>23</Slides>
  <Notes>16</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Segoe UI</vt:lpstr>
      <vt:lpstr>Wingdings 3</vt:lpstr>
      <vt:lpstr>Office Theme</vt:lpstr>
      <vt:lpstr>Perioperative Management of Buprenorphine</vt:lpstr>
      <vt:lpstr>Disclosures</vt:lpstr>
      <vt:lpstr>Buprenorphine</vt:lpstr>
      <vt:lpstr>Medication for Opioid Use Disorder- MOUD</vt:lpstr>
      <vt:lpstr>Buprenorphine Formulations</vt:lpstr>
      <vt:lpstr>Buprenorphine Pharmacokinetics/Pharmacodynamics</vt:lpstr>
      <vt:lpstr>Binding Affinity and Partition Coefficient</vt:lpstr>
      <vt:lpstr>Buprenorphine Morphine Equivalence</vt:lpstr>
      <vt:lpstr>Buprenorphine Perioperative</vt:lpstr>
      <vt:lpstr>Buprenorphine</vt:lpstr>
      <vt:lpstr>Buprenorphine</vt:lpstr>
      <vt:lpstr>Analgesia: Buprenorphine vs Morphine (Tail Flick)</vt:lpstr>
      <vt:lpstr>Buprenorphine &amp; Analgesia</vt:lpstr>
      <vt:lpstr>Buprenorphine Ceiling Effect?</vt:lpstr>
      <vt:lpstr>Evidence: Buprenorphine Perioperative</vt:lpstr>
      <vt:lpstr>Buprenorphine Periop Obstetrics</vt:lpstr>
      <vt:lpstr>Buprenorphine Perioperative</vt:lpstr>
      <vt:lpstr>Buprenorphine Perioperative</vt:lpstr>
      <vt:lpstr>University of Michigan Buprenorphine Periop Protocol</vt:lpstr>
      <vt:lpstr>PowerPoint Presentation</vt:lpstr>
      <vt:lpstr>MGH Buprenorphine Periop Protocol</vt:lpstr>
      <vt:lpstr>UCSD Elective Surgery Protocol</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Buprenorphine &amp; Naltrexone Perioperative</dc:title>
  <dc:creator>Furnish, Timothy</dc:creator>
  <cp:lastModifiedBy>Furnish, Timothy</cp:lastModifiedBy>
  <cp:revision>21</cp:revision>
  <dcterms:created xsi:type="dcterms:W3CDTF">2022-02-08T05:32:43Z</dcterms:created>
  <dcterms:modified xsi:type="dcterms:W3CDTF">2023-07-17T20:28:46Z</dcterms:modified>
</cp:coreProperties>
</file>